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ЗА ВОДЕЩИЯ — ПРЕДИ ДА ЗАПОЧНЕТЕ:
Тази презентация е проектирана за 45-минутен час и не изисква специализирана подготовка. Всеки слайд има бележки с какво да кажете, колко време да отделите и как да реагирате на чести въпроси.
Ориентировъчен план: въведение и правила (5 мин) → загряващ въпрос (5 мин) → какво е вейп и какво съдържа (10 мин) → митове и факти (10 мин) → мозък, рискове и маркетинг (8 мин) → умения и помощ (5 мин) → финал и дискусия (2 мин).
ВАЖЕН ПРИНЦИП: Никога не описвайте и не демонстрирайте начини на употреба. Целта е разбиране на рисковете и изграждане на умения за отказ, не любопитство. Ако въпрос от класа отива в тази посока, върнете разговора към рисковете и последиците.
Тонът е разговорен, без морализаторство. Младежите се затварят при назидателен тон — задавайте въпроси и оставяйте те да стигат до изводите.
Кажете: „Днес ще говорим за нещо, което виждате всеки ден — вейповете. Няма да ви изнасям лекция. Ще проверим заедно кое от това, което се говори за тях, е вярно и кое не.“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~4 минути.
Този слайд често е най-въздействащият, защото никой на 15–19 не обича да бъде манипулиран. Рамката не е „не прави X“, а „виж как се опитват да те изиграят“.
Добро упражнение (1 мин): „Кой е виждал реклама или клип с вейп тази седмица? А клип за рисковете от вейп?“ Дисбалансът говори сам.
Финалният въпрос на слайда е реторичен, но го задайте на класа и изчакайте отговори — те сами формулират извода, което е далеч по-силно от това вие да го кажете.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~3 минути.
Представете списъка като „чеклист за самопроверка“, който важи и когато се тревожиш за приятел. НЕ карайте никого да се самоопределя пред класа.
Важно е тонът да е без стигма: „Зависимостта не е слабост на характера — тя е предвидим резултат от химията на никотина. Затова изходът не е ,стегни се', а подкрепа.“
Ако ученик сподели личен проблем пред класа или насаме — изслушайте без осъждане и го насочете към ресурсите от слайд 13. Не поемате роля на терапевт; ролята ви е мост към помощта.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~4 минути.
Ключово прередактиране на представата: отказът не е „да се изложиш“, а социално умение. Хората, които умеят да казват „не“ спокойно, обикновено са по-уважавани, не по-малко.
Ако имате 2 минути: помолете двама доброволци да изиграят мини-сценка — единият предлага (без реквизит и без имитация на употреба!), другият отказва по стратегия 1 или 2. Аплодисменти за отказващия.
Ако планирате отделен час: използвайте Сценарий 1 от Ролевата лаборатория на пакета — той разгръща точно тази ситуация с роли и дебрифинг.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~3 минути.
Най-важното послание на слайда е третата стъпка вляво: разграничението между „издаване“ и „помощ“. Младежите често мълчат от лоялност. Формулировка: „Тайна, която вреди на приятеля ти, не е тайна — тя е капан и за двама ви.“
Преди провеждане: проверете дали във вашето училище/община има конкретен специалист или център и го добавете устно — локалният контакт е по-ценен от националния номер.
ВСИЧКИ телефони и ресурси на слайда подлежат на верификация от експерта по превенция преди финалната версия (отбелязано и на слайда).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~3 минути.
Помолете 3–4 ученици да отговорят на финалния въпрос. Втората му половина („на кого би го разказал“) не е случайна — тя превръща учениците в преносители на посланието към връстници, братя/сестри, родители.
Алтернатива при по-тиха група: всеки записва отговора си на листче анонимно, вие прочитате няколко на глас.
Ако остане време: върнете се към въпроса от слайд 3 и гласувайте отново — видимата промяна в отговорите е силен завършек.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Финален слайд — оставете го на екрана, докато учениците излизат.
Насочете ги към QR кода: онлайн тестът „Колко знаеш?“ е добър начин наученото да се затвърди същия ден, а платформата съдържа и секция „Потърси помощ“.
Домашно предложение (по избор): „До края на седмицата открий една реклама или клип за вейп и я анализирай с това, което видя днес на слайда за маркетинга.“
Адресът на платформата е примерен до финализиране на домейна — да се актуализира при дизайнерската обработка.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~3 минути.
Прочетете правилата заедно с класа и попитайте дали искат да добавят свое правило. Това създава усещане за собственост върху разговора.
Подчертайте второто правило: то защитава учениците и предпазва разговора от превръщане в клюка. Ако някой започне лична история с имена, меко го пренасочете: „Нека го разкажем като ситуация, без имена.“
Ако вие самите не знаете отговор на въпрос по-късно в часа — кажете го честно и обещайте да проверите. Това изгражда доверие.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~5 минути.
Прочетете въпроса и помолете за вдигане на ръка за всеки отговор. Пребройте на глас — това ангажира всички.
НЕ казвайте верния отговор веднага. Попитайте 2–3 ученици защо са избрали своя отговор. Целта е да извадите на повърхността какво класът вече „знае“.
Верният отговор е В (а Г съдържа частична истина — при нелегалните течности наистина никой не знае състава, това ще стане важно на слайд 9).
Преход: „Нека видим какво показват изследванията — и защо думата ,пара' е може би най-успешната маркетингова заблуда на последните години.“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~4 минути.
Обяснете разликата пара/аерозол с прост пример: „Парата от чайника е вода. Аерозолът е като спрей — облак от химикали, достатъчно фини, за да стигнат до най-дълбоките части на дробовете.“
Точката за дизайна „като флашка“ е добър момент за въпрос: „Защо мислите, че ги правят да изглеждат така?“ (Отговорът — за да се крият лесно от родители и учители и да изглеждат като джаджа, не като тютюнево изделие — води естествено към слайд 10 за маркетинга.)
НЕ навлизайте в технически детайли за устройствата (мощност, течности, настройки) — това е инструктивна информация, която не е част от превенцията.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~5 минути.
Върнете се към гласуването от слайд 3: „Спомняте ли си кой отговор избрахте?“
Най-силният аргумент тук е за ароматизаторите: „Ароматът на дъвка е одобрен да се яде. Никой не го е тествал за вдишване в нагрят вид. Стомахът и дробовете са различни органи с различна защита.“
Чест въпрос: „Ама нали е по-безвредно от цигарите?“ — Отговор: „По-малко вредно от нещо много вредно не значи безвредно. И сравнението има смисъл само за възрастен пушач, който преминава от цигари. За човек, който не пуши, вейпът не намалява риск — той създава нов.“
Фактологията на слайда подлежи на научна рецензия преди финалната версия.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~5 минути (слайд 6 + 7 заедно = 10 мин).
Начин на работа: прочетете само МИТА и попитайте класа „Вярно или не? Защо?“. Оставете кратък спор, после покажете факта. Така митът се „разбива“ от самите тях, а не от вас.
При третия мит очаквайте съпротива („аз си купувам от проверено място“). Не спорете за конкретни марки — принципът е, че етикетът не е гаранция, особено при продукти, продавани на непълнолетни, което само по себе си вече е незаконна продажба.
Фактологията подлежи на научна рецензия.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~5 минути.
Митът „всички го правят“ е най-важният на слайда — усещането за норма е основен двигател на започването. Попитайте: „Ако в един клас от 26 души петима вейпват, а никой не говори за останалите 21 — кое изглежда като ,нормалното'?“
Актуални национални данни за разпространението сред 15–19 г. да се добавят от експерта по превенция при рецензията. [ЗА ПРОВЕРКА ОТ ЕКСПЕРТА]
При мита „мога да спра“ е важно да няма присмех към зависимите — целта е съчувствие + разбиране на механизма, не стигма.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~4 минути.
Това е централният научен аргумент на часа. Обяснете го без плашене: „Не е защото сте ,деца'. Точно обратното — мозъкът ви сега е в най-мощната си фаза на учене. Затова научавате език или игра по-бързо от възрастните. Но същата суперсила работи и за зависимостите.“
Третата точка (никотин и „успокояване“) е ключова, защото много младежи посягат към вейпа „срещу стрес“. Обяснете цикъла: никотин → спад → раздразнителност → нова доза → „облекчение“. Усещането за успокоение е просто спиране на абстиненцията.
Фактологията подлежи на научна рецензия.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~4 минути.
Този слайд свързва темата за вейповете с останалите вещества от серията (синтетични канабиноиди — Презентация 3). Посланието: устройството изглежда еднакво, но съдържанието може да е всичко.
Формулировка, която работи: „Когато си купуваш безалкохолно, знаеш какво пиеш, защото има контрол. Течност от непознат източник е като да пиеш от бутилка без етикет, подадена от непознат.“
НЕ описвайте кои добавки „какъв ефект дават“ — фокусът остава върху непредвидимостта и уврежданията.
Конкретните данни за случаите на белодробни увреждания (вкл. дали да се посочи EVALI и с какви числа) — по преценка на експерта при рецензията.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4C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20040"/>
            <a:ext cx="2377440" cy="777240"/>
          </a:xfrm>
          <a:prstGeom prst="roundRect">
            <a:avLst>
              <a:gd name="adj" fmla="val 9412"/>
            </a:avLst>
          </a:prstGeom>
          <a:solidFill>
            <a:srgbClr val="FFFFFF"/>
          </a:solidFill>
          <a:ln/>
        </p:spPr>
      </p:sp>
      <p:pic>
        <p:nvPicPr>
          <p:cNvPr id="3" name="Image 0" descr="assets/mms_logo_trim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792" y="457200"/>
            <a:ext cx="1528374" cy="50292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720840" y="320040"/>
            <a:ext cx="1965960" cy="1965960"/>
          </a:xfrm>
          <a:prstGeom prst="roundRect">
            <a:avLst>
              <a:gd name="adj" fmla="val 4651"/>
            </a:avLst>
          </a:prstGeom>
          <a:solidFill>
            <a:srgbClr val="FFFFFF"/>
          </a:solidFill>
          <a:ln/>
        </p:spPr>
      </p:sp>
      <p:pic>
        <p:nvPicPr>
          <p:cNvPr id="5" name="Image 1" descr="assets/project_logo_trim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432" y="502920"/>
            <a:ext cx="1560195" cy="16002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57200" y="1481328"/>
            <a:ext cx="6126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„НЕ ПОЕМАЙ НА СЛЯПО“  •  ПАКЕТ „ОТВОРИ ОЧИТЕ“  •  ПРЕЗЕНТАЦИЯ 1 ОТ 5</a:t>
            </a:r>
            <a:endParaRPr lang="en-US" sz="1100" dirty="0"/>
          </a:p>
        </p:txBody>
      </p:sp>
      <p:sp>
        <p:nvSpPr>
          <p:cNvPr id="7" name="Text 3"/>
          <p:cNvSpPr/>
          <p:nvPr/>
        </p:nvSpPr>
        <p:spPr>
          <a:xfrm>
            <a:off x="457200" y="1874520"/>
            <a:ext cx="8229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 ли е само?</a:t>
            </a:r>
            <a:endParaRPr lang="en-US" sz="5000" dirty="0"/>
          </a:p>
        </p:txBody>
      </p:sp>
      <p:sp>
        <p:nvSpPr>
          <p:cNvPr id="8" name="Text 4"/>
          <p:cNvSpPr/>
          <p:nvPr/>
        </p:nvSpPr>
        <p:spPr>
          <a:xfrm>
            <a:off x="457200" y="2834640"/>
            <a:ext cx="78638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BFE8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Вейпове и електронни цигари — какво всъщност вдишваш</a:t>
            </a:r>
            <a:endParaRPr lang="en-US" sz="1800" dirty="0"/>
          </a:p>
        </p:txBody>
      </p:sp>
      <p:sp>
        <p:nvSpPr>
          <p:cNvPr id="9" name="Shape 5"/>
          <p:cNvSpPr/>
          <p:nvPr/>
        </p:nvSpPr>
        <p:spPr>
          <a:xfrm>
            <a:off x="457200" y="3456432"/>
            <a:ext cx="1920240" cy="402336"/>
          </a:xfrm>
          <a:prstGeom prst="roundRect">
            <a:avLst>
              <a:gd name="adj" fmla="val 50000"/>
            </a:avLst>
          </a:prstGeom>
          <a:solidFill>
            <a:srgbClr val="16605C"/>
          </a:solidFill>
          <a:ln/>
        </p:spPr>
      </p:sp>
      <p:sp>
        <p:nvSpPr>
          <p:cNvPr id="10" name="Text 6"/>
          <p:cNvSpPr/>
          <p:nvPr/>
        </p:nvSpPr>
        <p:spPr>
          <a:xfrm>
            <a:off x="457200" y="3456432"/>
            <a:ext cx="19202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Възраст: 15–19 г.</a:t>
            </a:r>
            <a:endParaRPr lang="en-US" sz="1150" dirty="0"/>
          </a:p>
        </p:txBody>
      </p:sp>
      <p:sp>
        <p:nvSpPr>
          <p:cNvPr id="11" name="Shape 7"/>
          <p:cNvSpPr/>
          <p:nvPr/>
        </p:nvSpPr>
        <p:spPr>
          <a:xfrm>
            <a:off x="2514600" y="3456432"/>
            <a:ext cx="2011680" cy="402336"/>
          </a:xfrm>
          <a:prstGeom prst="roundRect">
            <a:avLst>
              <a:gd name="adj" fmla="val 50000"/>
            </a:avLst>
          </a:prstGeom>
          <a:solidFill>
            <a:srgbClr val="16605C"/>
          </a:solidFill>
          <a:ln/>
        </p:spPr>
      </p:sp>
      <p:sp>
        <p:nvSpPr>
          <p:cNvPr id="12" name="Text 8"/>
          <p:cNvSpPr/>
          <p:nvPr/>
        </p:nvSpPr>
        <p:spPr>
          <a:xfrm>
            <a:off x="2514600" y="3456432"/>
            <a:ext cx="20116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Времетраене: 45 мин</a:t>
            </a:r>
            <a:endParaRPr lang="en-US" sz="1150" dirty="0"/>
          </a:p>
        </p:txBody>
      </p:sp>
      <p:sp>
        <p:nvSpPr>
          <p:cNvPr id="13" name="Shape 9"/>
          <p:cNvSpPr/>
          <p:nvPr/>
        </p:nvSpPr>
        <p:spPr>
          <a:xfrm>
            <a:off x="4663440" y="3456432"/>
            <a:ext cx="3108960" cy="402336"/>
          </a:xfrm>
          <a:prstGeom prst="roundRect">
            <a:avLst>
              <a:gd name="adj" fmla="val 50000"/>
            </a:avLst>
          </a:prstGeom>
          <a:solidFill>
            <a:srgbClr val="16605C"/>
          </a:solidFill>
          <a:ln/>
        </p:spPr>
      </p:sp>
      <p:sp>
        <p:nvSpPr>
          <p:cNvPr id="14" name="Text 10"/>
          <p:cNvSpPr/>
          <p:nvPr/>
        </p:nvSpPr>
        <p:spPr>
          <a:xfrm>
            <a:off x="4663440" y="3456432"/>
            <a:ext cx="310896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Формат: час на класа / превантивна сесия</a:t>
            </a:r>
            <a:endParaRPr lang="en-US" sz="1150" dirty="0"/>
          </a:p>
        </p:txBody>
      </p:sp>
      <p:sp>
        <p:nvSpPr>
          <p:cNvPr id="15" name="Text 11"/>
          <p:cNvSpPr/>
          <p:nvPr/>
        </p:nvSpPr>
        <p:spPr>
          <a:xfrm>
            <a:off x="457200" y="4206240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8FB8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„Не поемай на сляпо“ се реализира с финансовата подкрепа на Министерството на младежта и спорта по Национална програма за превенция и информираност (2026–2030). Проектът е с входящ номер НППИ-ТО3-016/2026 и номер на договора 25-00-24/30.06.2026 година.</a:t>
            </a:r>
            <a:endParaRPr lang="en-US" sz="9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КРИТИЧНО МИСЛЕНЕ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 си таргетът: как те продават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51560"/>
            <a:ext cx="4023360" cy="164592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58368" y="1252728"/>
            <a:ext cx="502920" cy="50292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127" y="1383487"/>
            <a:ext cx="241402" cy="24140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325880" y="1252728"/>
            <a:ext cx="3017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Вкусове като бонбони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658368" y="1801368"/>
            <a:ext cx="361188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Диня, дъвка, ягодов сладолед. Възрастните пушачи не търсят вкус на близалка. Ти — да. Позна за кого са.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4663440" y="1051560"/>
            <a:ext cx="4023360" cy="164592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4864608" y="1252728"/>
            <a:ext cx="502920" cy="50292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67" y="1383487"/>
            <a:ext cx="241402" cy="24140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532120" y="1252728"/>
            <a:ext cx="3017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като джаджа</a:t>
            </a:r>
            <a:endParaRPr lang="en-US" sz="1350" dirty="0"/>
          </a:p>
        </p:txBody>
      </p:sp>
      <p:sp>
        <p:nvSpPr>
          <p:cNvPr id="13" name="Text 9"/>
          <p:cNvSpPr/>
          <p:nvPr/>
        </p:nvSpPr>
        <p:spPr>
          <a:xfrm>
            <a:off x="4864608" y="1801368"/>
            <a:ext cx="361188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Цветни, малки, събират се в шепа. Приличат на аксесоар, не на тютюнево изделие — нарочно.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457200" y="2834640"/>
            <a:ext cx="4023360" cy="164592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658368" y="3035808"/>
            <a:ext cx="502920" cy="50292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27" y="3166567"/>
            <a:ext cx="241402" cy="241402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325880" y="3035808"/>
            <a:ext cx="3017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Инфлуенсъри и тренд-съдържание</a:t>
            </a:r>
            <a:endParaRPr lang="en-US" sz="1350" dirty="0"/>
          </a:p>
        </p:txBody>
      </p:sp>
      <p:sp>
        <p:nvSpPr>
          <p:cNvPr id="18" name="Text 13"/>
          <p:cNvSpPr/>
          <p:nvPr/>
        </p:nvSpPr>
        <p:spPr>
          <a:xfrm>
            <a:off x="658368" y="3584448"/>
            <a:ext cx="361188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Клипове, в които вейпът е „естетика“. Много от тях са платени, без да е обозначено.</a:t>
            </a:r>
            <a:endParaRPr lang="en-US" sz="1050" dirty="0"/>
          </a:p>
        </p:txBody>
      </p:sp>
      <p:sp>
        <p:nvSpPr>
          <p:cNvPr id="19" name="Shape 14"/>
          <p:cNvSpPr/>
          <p:nvPr/>
        </p:nvSpPr>
        <p:spPr>
          <a:xfrm>
            <a:off x="4663440" y="2834640"/>
            <a:ext cx="4023360" cy="164592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4864608" y="3035808"/>
            <a:ext cx="502920" cy="50292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367" y="3166567"/>
            <a:ext cx="241402" cy="241402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5532120" y="3035808"/>
            <a:ext cx="3017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Илюзията „всички го правят“</a:t>
            </a:r>
            <a:endParaRPr lang="en-US" sz="1350" dirty="0"/>
          </a:p>
        </p:txBody>
      </p:sp>
      <p:sp>
        <p:nvSpPr>
          <p:cNvPr id="23" name="Text 17"/>
          <p:cNvSpPr/>
          <p:nvPr/>
        </p:nvSpPr>
        <p:spPr>
          <a:xfrm>
            <a:off x="4864608" y="3584448"/>
            <a:ext cx="361188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Колкото по-видимо е нещо онлайн, толкова по-„нормално“ изглежда. Алгоритъмът не показва тези, които отказват.</a:t>
            </a:r>
            <a:endParaRPr lang="en-US" sz="1050" dirty="0"/>
          </a:p>
        </p:txBody>
      </p:sp>
      <p:sp>
        <p:nvSpPr>
          <p:cNvPr id="24" name="Text 18"/>
          <p:cNvSpPr/>
          <p:nvPr/>
        </p:nvSpPr>
        <p:spPr>
          <a:xfrm>
            <a:off x="457200" y="45720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i="1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Въпрос за размисъл: ако продуктът беше наистина „за възрастни пушачи“ — защо изглежда така?</a:t>
            </a:r>
            <a:endParaRPr lang="en-US" sz="1150" dirty="0"/>
          </a:p>
        </p:txBody>
      </p:sp>
      <p:sp>
        <p:nvSpPr>
          <p:cNvPr id="25" name="Text 19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Вейпове и електронни цигари</a:t>
            </a:r>
            <a:endParaRPr lang="en-US" sz="900" dirty="0"/>
          </a:p>
        </p:txBody>
      </p:sp>
      <p:sp>
        <p:nvSpPr>
          <p:cNvPr id="26" name="Text 20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РАЗПОЗНАЙ НАВРЕМЕ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Кога употребата вече е проблем?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05840"/>
            <a:ext cx="8229600" cy="3063240"/>
          </a:xfrm>
          <a:prstGeom prst="roundRect">
            <a:avLst>
              <a:gd name="adj" fmla="val 2388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777240" y="1280160"/>
            <a:ext cx="379476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12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Посягаш „автоматично“ — без да си решил, ръката сама тръгва.</a:t>
            </a:r>
            <a:endParaRPr lang="en-US" sz="1200" dirty="0"/>
          </a:p>
          <a:p>
            <a:pPr marL="342900" indent="-342900">
              <a:spcAft>
                <a:spcPts val="12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Ставаш раздразнителен или неспокоен, когато нямаш достъп до вейпа.</a:t>
            </a:r>
            <a:endParaRPr lang="en-US" sz="1200" dirty="0"/>
          </a:p>
          <a:p>
            <a:pPr marL="342900" indent="-342900">
              <a:spcAft>
                <a:spcPts val="12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Първата мисъл сутрин или в междучасието е за него.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846320" y="1280160"/>
            <a:ext cx="379476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12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Харчиш повече пари, отколкото ти се иска да признаеш.</a:t>
            </a:r>
            <a:endParaRPr lang="en-US" sz="1200" dirty="0"/>
          </a:p>
          <a:p>
            <a:pPr marL="342900" indent="-342900">
              <a:spcAft>
                <a:spcPts val="12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Криеш употребата или лъжеш колко често е.</a:t>
            </a:r>
            <a:endParaRPr lang="en-US" sz="1200" dirty="0"/>
          </a:p>
          <a:p>
            <a:pPr marL="342900" indent="-342900">
              <a:spcAft>
                <a:spcPts val="12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Опитвал си да спреш или намалиш — и не се е получило.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457200" y="4206240"/>
            <a:ext cx="8229600" cy="566928"/>
          </a:xfrm>
          <a:prstGeom prst="roundRect">
            <a:avLst>
              <a:gd name="adj" fmla="val 12903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685800" y="4206240"/>
            <a:ext cx="78638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Дори един признак е сигнал.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 паника и не за срам — а за разговор с човек, на когото имаш доверие.</a:t>
            </a:r>
            <a:endParaRPr lang="en-US" sz="1250" dirty="0"/>
          </a:p>
        </p:txBody>
      </p:sp>
      <p:sp>
        <p:nvSpPr>
          <p:cNvPr id="9" name="Text 7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Вейпове и електронни цигари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УМЕНИЕ, НЕ ГЕРОИЗЪМ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„Пробвай де“ — как да откажеш и да си останеш готин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51560"/>
            <a:ext cx="822960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58368" y="1307592"/>
            <a:ext cx="512064" cy="512064"/>
          </a:xfrm>
          <a:prstGeom prst="ellipse">
            <a:avLst/>
          </a:prstGeom>
          <a:solidFill>
            <a:srgbClr val="0D9488"/>
          </a:solidFill>
          <a:ln/>
        </p:spPr>
      </p:sp>
      <p:sp>
        <p:nvSpPr>
          <p:cNvPr id="6" name="Text 4"/>
          <p:cNvSpPr/>
          <p:nvPr/>
        </p:nvSpPr>
        <p:spPr>
          <a:xfrm>
            <a:off x="658368" y="1307592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1371600" y="1179576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 и спокойно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1371600" y="1481328"/>
            <a:ext cx="7132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„Не, мерси.“ Без обяснения, без извинения. Колкото по-дълго обясняваш, толкова повече врати отваряш за натиск.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457200" y="2203704"/>
            <a:ext cx="822960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658368" y="2459736"/>
            <a:ext cx="512064" cy="512064"/>
          </a:xfrm>
          <a:prstGeom prst="ellipse">
            <a:avLst/>
          </a:prstGeom>
          <a:solidFill>
            <a:srgbClr val="0D9488"/>
          </a:solidFill>
          <a:ln/>
        </p:spPr>
      </p:sp>
      <p:sp>
        <p:nvSpPr>
          <p:cNvPr id="11" name="Text 9"/>
          <p:cNvSpPr/>
          <p:nvPr/>
        </p:nvSpPr>
        <p:spPr>
          <a:xfrm>
            <a:off x="658368" y="2459736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1371600" y="2331720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Смени темата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1371600" y="2633472"/>
            <a:ext cx="7132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„Не, мерси. Ей, гледа ли снощи мача?“ Отказ + пренасочване = разговорът продължава, без теб да те притискат.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355848"/>
            <a:ext cx="822960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658368" y="3611880"/>
            <a:ext cx="512064" cy="512064"/>
          </a:xfrm>
          <a:prstGeom prst="ellipse">
            <a:avLst/>
          </a:prstGeom>
          <a:solidFill>
            <a:srgbClr val="E85D4C"/>
          </a:solidFill>
          <a:ln/>
        </p:spPr>
      </p:sp>
      <p:sp>
        <p:nvSpPr>
          <p:cNvPr id="16" name="Text 14"/>
          <p:cNvSpPr/>
          <p:nvPr/>
        </p:nvSpPr>
        <p:spPr>
          <a:xfrm>
            <a:off x="658368" y="3611880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7" name="Text 15"/>
          <p:cNvSpPr/>
          <p:nvPr/>
        </p:nvSpPr>
        <p:spPr>
          <a:xfrm>
            <a:off x="1371600" y="3483864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Излез от ситуацията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1371600" y="3785616"/>
            <a:ext cx="7132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Ако натискът продължава — просто се отдалечи. Човек, който не приема твоето „не“, не уважава теб.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457200" y="45720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Тренираме това на живо в ролевата игра „Пробвай де“ от същия пакет.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Вейпове и електронни цигари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НИКОЙ НЕ СЕ СПРАВЯ САМ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да помогнеш — на приятел или на себе си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05840"/>
            <a:ext cx="4114800" cy="3566160"/>
          </a:xfrm>
          <a:prstGeom prst="roundRect">
            <a:avLst>
              <a:gd name="adj" fmla="val 2051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685800" y="118872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Ако се тревожиш за приятел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685800" y="1600200"/>
            <a:ext cx="3657600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 насаме, спокойно, без публика и без обвинения.</a:t>
            </a:r>
            <a:endParaRPr lang="en-US" sz="11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Кажи какво виждаш и че се тревожиш — не какво „трябва“ да прави.</a:t>
            </a:r>
            <a:endParaRPr lang="en-US" sz="11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пази „тайна“, която го застрашава. Да потърсиш възрастен не е предателство — това е помощ.</a:t>
            </a:r>
            <a:endParaRPr lang="en-US" sz="11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Остани приятел и след разговора, независимо от реакцията.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4800600" y="1005840"/>
            <a:ext cx="3886200" cy="3566160"/>
          </a:xfrm>
          <a:prstGeom prst="roundRect">
            <a:avLst>
              <a:gd name="adj" fmla="val 2051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5029200" y="1188720"/>
            <a:ext cx="3474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Къде има помощ — безплатно и анонимно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5029200" y="1783080"/>
            <a:ext cx="457200" cy="457200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1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8072" y="1901952"/>
            <a:ext cx="219456" cy="219456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5669280" y="1737360"/>
            <a:ext cx="29260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116 111</a:t>
            </a:r>
            <a:endParaRPr lang="en-US" sz="2000" dirty="0"/>
          </a:p>
          <a:p>
            <a:pPr indent="0" marL="0">
              <a:buNone/>
            </a:pPr>
            <a:r>
              <a:rPr lang="en-US" sz="10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Национална телефонна линия за деца — безплатно, денонощно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5029200" y="2697480"/>
            <a:ext cx="342900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Училищен психолог / педагогически съветник</a:t>
            </a:r>
            <a:endParaRPr lang="en-US" sz="11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Личен лекар или местен консултативен център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Платформата „Новите капани“ — секция „Потърси помощ“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Вейпове и електронни цигари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FF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ПРЕДИ ДА ПРИКЛЮЧИМ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неща, които да вземеш от този час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97280"/>
            <a:ext cx="2679192" cy="2377440"/>
          </a:xfrm>
          <a:prstGeom prst="roundRect">
            <a:avLst>
              <a:gd name="adj" fmla="val 3077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517904" y="1325880"/>
            <a:ext cx="566928" cy="56692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5305" y="1473281"/>
            <a:ext cx="272125" cy="27212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21792" y="2057400"/>
            <a:ext cx="235000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„Парата“ е аерозол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621792" y="2697480"/>
            <a:ext cx="2350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никотин, химикали и фини частици — а при неясен произход съставът е напълно непредвидим.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3236976" y="1097280"/>
            <a:ext cx="2679192" cy="2377440"/>
          </a:xfrm>
          <a:prstGeom prst="roundRect">
            <a:avLst>
              <a:gd name="adj" fmla="val 3077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4297680" y="1325880"/>
            <a:ext cx="566928" cy="56692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81" y="1473281"/>
            <a:ext cx="272125" cy="272125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3401568" y="2057400"/>
            <a:ext cx="235000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Твоят мозък е в строеж до ~25 г.</a:t>
            </a:r>
            <a:endParaRPr lang="en-US" sz="1300" dirty="0"/>
          </a:p>
        </p:txBody>
      </p:sp>
      <p:sp>
        <p:nvSpPr>
          <p:cNvPr id="13" name="Text 9"/>
          <p:cNvSpPr/>
          <p:nvPr/>
        </p:nvSpPr>
        <p:spPr>
          <a:xfrm>
            <a:off x="3401568" y="2697480"/>
            <a:ext cx="2350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затова никотинът пристрастява по-бързо и вреди повече точно сега.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6016752" y="1097280"/>
            <a:ext cx="2679192" cy="2377440"/>
          </a:xfrm>
          <a:prstGeom prst="roundRect">
            <a:avLst>
              <a:gd name="adj" fmla="val 3077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7077456" y="1325880"/>
            <a:ext cx="566928" cy="56692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857" y="1473281"/>
            <a:ext cx="272125" cy="272125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6181344" y="2057400"/>
            <a:ext cx="235000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„Не, мерси“ е пълно изречение</a:t>
            </a:r>
            <a:endParaRPr lang="en-US" sz="1300" dirty="0"/>
          </a:p>
        </p:txBody>
      </p:sp>
      <p:sp>
        <p:nvSpPr>
          <p:cNvPr id="18" name="Text 13"/>
          <p:cNvSpPr/>
          <p:nvPr/>
        </p:nvSpPr>
        <p:spPr>
          <a:xfrm>
            <a:off x="6181344" y="2697480"/>
            <a:ext cx="2350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отказът е умение, а помощта — на един разговор или едно обаждане разстояние.</a:t>
            </a:r>
            <a:endParaRPr lang="en-US" sz="1050" dirty="0"/>
          </a:p>
        </p:txBody>
      </p:sp>
      <p:sp>
        <p:nvSpPr>
          <p:cNvPr id="19" name="Shape 14"/>
          <p:cNvSpPr/>
          <p:nvPr/>
        </p:nvSpPr>
        <p:spPr>
          <a:xfrm>
            <a:off x="457200" y="3703320"/>
            <a:ext cx="8229600" cy="960120"/>
          </a:xfrm>
          <a:prstGeom prst="roundRect">
            <a:avLst>
              <a:gd name="adj" fmla="val 7619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20" name="Text 15"/>
          <p:cNvSpPr/>
          <p:nvPr/>
        </p:nvSpPr>
        <p:spPr>
          <a:xfrm>
            <a:off x="685800" y="3822192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15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Въпрос за финална дискусия</a:t>
            </a:r>
            <a:endParaRPr lang="en-US" sz="1050" dirty="0"/>
          </a:p>
        </p:txBody>
      </p:sp>
      <p:sp>
        <p:nvSpPr>
          <p:cNvPr id="21" name="Text 16"/>
          <p:cNvSpPr/>
          <p:nvPr/>
        </p:nvSpPr>
        <p:spPr>
          <a:xfrm>
            <a:off x="685800" y="4096512"/>
            <a:ext cx="7772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„Кое от днешното най-много те изненада — и на кого би го разказал?“</a:t>
            </a:r>
            <a:endParaRPr lang="en-US" sz="1400" dirty="0"/>
          </a:p>
        </p:txBody>
      </p:sp>
      <p:sp>
        <p:nvSpPr>
          <p:cNvPr id="22" name="Text 17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Вейпове и електронни цигари</a:t>
            </a:r>
            <a:endParaRPr lang="en-US" sz="900" dirty="0"/>
          </a:p>
        </p:txBody>
      </p:sp>
      <p:sp>
        <p:nvSpPr>
          <p:cNvPr id="23" name="Text 18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F4C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7240"/>
            <a:ext cx="8229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Отвори очите.</a:t>
            </a:r>
            <a:endParaRPr lang="en-US" sz="4600" dirty="0"/>
          </a:p>
        </p:txBody>
      </p:sp>
      <p:sp>
        <p:nvSpPr>
          <p:cNvPr id="3" name="Text 1"/>
          <p:cNvSpPr/>
          <p:nvPr/>
        </p:nvSpPr>
        <p:spPr>
          <a:xfrm>
            <a:off x="457200" y="169164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BFE8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Провери какво вдишваш. Провери какво ти продават. Провери какво знаеш.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2761488" y="2331720"/>
            <a:ext cx="1463040" cy="1463040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/>
        </p:spPr>
      </p:sp>
      <p:pic>
        <p:nvPicPr>
          <p:cNvPr id="5" name="Image 0" descr="assets/project_logo_trim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8648" y="2468880"/>
            <a:ext cx="1159002" cy="118872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4407408" y="2331720"/>
            <a:ext cx="1975104" cy="1463040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/>
        </p:spPr>
      </p:sp>
      <p:pic>
        <p:nvPicPr>
          <p:cNvPr id="7" name="Image 1" descr="assets/mms_logo_trim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12" y="2798064"/>
            <a:ext cx="1695106" cy="55778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57200" y="402336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Платформата „Новите капани“  •  тествай знанията си с онлайн теста „Колко знаеш?“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731520" y="443484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8FB8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„Не поемай на сляпо“ се реализира с финансовата подкрепа на Министерството на младежта и спорта по Национална програма за превенция и информираност (2026–2030). Проектът е с входящ номер НППИ-ТО3-016/2026 и номер на договора 25-00-24/30.06.2026 година.</a:t>
            </a:r>
            <a:endParaRPr lang="en-US" sz="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ПРЕДИ ДА ЗАПОЧНЕМ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на нашия разговор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51560"/>
            <a:ext cx="8229600" cy="82296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58368" y="1225296"/>
            <a:ext cx="475488" cy="47548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995" y="1348923"/>
            <a:ext cx="228234" cy="22823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325880" y="1161288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Говорим открито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1325880" y="1453896"/>
            <a:ext cx="72237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Няма глупави въпроси. Всичко, което те интересува, може да бъде зададено.</a:t>
            </a:r>
            <a:endParaRPr lang="en-US" sz="1150" dirty="0"/>
          </a:p>
        </p:txBody>
      </p:sp>
      <p:sp>
        <p:nvSpPr>
          <p:cNvPr id="9" name="Shape 6"/>
          <p:cNvSpPr/>
          <p:nvPr/>
        </p:nvSpPr>
        <p:spPr>
          <a:xfrm>
            <a:off x="457200" y="1984248"/>
            <a:ext cx="8229600" cy="82296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658368" y="2157984"/>
            <a:ext cx="475488" cy="47548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95" y="2281611"/>
            <a:ext cx="228234" cy="228234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325880" y="2093976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имена и лични истории</a:t>
            </a:r>
            <a:endParaRPr lang="en-US" sz="1450" dirty="0"/>
          </a:p>
        </p:txBody>
      </p:sp>
      <p:sp>
        <p:nvSpPr>
          <p:cNvPr id="13" name="Text 9"/>
          <p:cNvSpPr/>
          <p:nvPr/>
        </p:nvSpPr>
        <p:spPr>
          <a:xfrm>
            <a:off x="1325880" y="2386584"/>
            <a:ext cx="72237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Говорим за ситуации, не за конкретни хора. „Един познат“ е достатъчно.</a:t>
            </a:r>
            <a:endParaRPr lang="en-US" sz="1150" dirty="0"/>
          </a:p>
        </p:txBody>
      </p:sp>
      <p:sp>
        <p:nvSpPr>
          <p:cNvPr id="14" name="Shape 10"/>
          <p:cNvSpPr/>
          <p:nvPr/>
        </p:nvSpPr>
        <p:spPr>
          <a:xfrm>
            <a:off x="457200" y="2916936"/>
            <a:ext cx="8229600" cy="82296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658368" y="3090672"/>
            <a:ext cx="475488" cy="47548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95" y="3214299"/>
            <a:ext cx="228234" cy="228234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325880" y="3026664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Уважаваме различните мнения</a:t>
            </a:r>
            <a:endParaRPr lang="en-US" sz="1450" dirty="0"/>
          </a:p>
        </p:txBody>
      </p:sp>
      <p:sp>
        <p:nvSpPr>
          <p:cNvPr id="18" name="Text 13"/>
          <p:cNvSpPr/>
          <p:nvPr/>
        </p:nvSpPr>
        <p:spPr>
          <a:xfrm>
            <a:off x="1325880" y="3319272"/>
            <a:ext cx="72237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Може да не сме съгласни — изслушваме се, без да се присмиваме.</a:t>
            </a:r>
            <a:endParaRPr lang="en-US" sz="1150" dirty="0"/>
          </a:p>
        </p:txBody>
      </p:sp>
      <p:sp>
        <p:nvSpPr>
          <p:cNvPr id="19" name="Shape 14"/>
          <p:cNvSpPr/>
          <p:nvPr/>
        </p:nvSpPr>
        <p:spPr>
          <a:xfrm>
            <a:off x="457200" y="3849624"/>
            <a:ext cx="8229600" cy="82296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658368" y="4023360"/>
            <a:ext cx="475488" cy="47548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95" y="4146987"/>
            <a:ext cx="228234" cy="228234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325880" y="3959352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Проверяваме, не вярваме сляпо</a:t>
            </a:r>
            <a:endParaRPr lang="en-US" sz="1450" dirty="0"/>
          </a:p>
        </p:txBody>
      </p:sp>
      <p:sp>
        <p:nvSpPr>
          <p:cNvPr id="23" name="Text 17"/>
          <p:cNvSpPr/>
          <p:nvPr/>
        </p:nvSpPr>
        <p:spPr>
          <a:xfrm>
            <a:off x="1325880" y="4251960"/>
            <a:ext cx="72237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Днес разделяме фактите от слуховете — включително тези от TikTok.</a:t>
            </a:r>
            <a:endParaRPr lang="en-US" sz="1150" dirty="0"/>
          </a:p>
        </p:txBody>
      </p:sp>
      <p:sp>
        <p:nvSpPr>
          <p:cNvPr id="24" name="Text 18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Вейпове и електронни цигари</a:t>
            </a:r>
            <a:endParaRPr lang="en-US" sz="900" dirty="0"/>
          </a:p>
        </p:txBody>
      </p:sp>
      <p:sp>
        <p:nvSpPr>
          <p:cNvPr id="25" name="Text 19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FF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БЪРЗА ПРОВЕРКА • ВДИГАНЕ НА РЪКА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Какво мислиш, че съдържа „парата“ от вейп?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731520" y="1097280"/>
            <a:ext cx="7680960" cy="749808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932688" y="1252728"/>
            <a:ext cx="438912" cy="438912"/>
          </a:xfrm>
          <a:prstGeom prst="ellipse">
            <a:avLst/>
          </a:prstGeom>
          <a:solidFill>
            <a:srgbClr val="E85D4C"/>
          </a:solidFill>
          <a:ln/>
        </p:spPr>
      </p:sp>
      <p:sp>
        <p:nvSpPr>
          <p:cNvPr id="6" name="Text 4"/>
          <p:cNvSpPr/>
          <p:nvPr/>
        </p:nvSpPr>
        <p:spPr>
          <a:xfrm>
            <a:off x="932688" y="1252728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572768" y="1097280"/>
            <a:ext cx="66751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 вода и аромат — затова се нарича „пара“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731520" y="1975104"/>
            <a:ext cx="7680960" cy="749808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932688" y="2130552"/>
            <a:ext cx="438912" cy="438912"/>
          </a:xfrm>
          <a:prstGeom prst="ellipse">
            <a:avLst/>
          </a:prstGeom>
          <a:solidFill>
            <a:srgbClr val="E85D4C"/>
          </a:solidFill>
          <a:ln/>
        </p:spPr>
      </p:sp>
      <p:sp>
        <p:nvSpPr>
          <p:cNvPr id="10" name="Text 8"/>
          <p:cNvSpPr/>
          <p:nvPr/>
        </p:nvSpPr>
        <p:spPr>
          <a:xfrm>
            <a:off x="932688" y="2130552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572768" y="1975104"/>
            <a:ext cx="66751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Никотин и ароматизатори, но нищо друго</a:t>
            </a:r>
            <a:endParaRPr lang="en-US" sz="1350" dirty="0"/>
          </a:p>
        </p:txBody>
      </p:sp>
      <p:sp>
        <p:nvSpPr>
          <p:cNvPr id="12" name="Shape 10"/>
          <p:cNvSpPr/>
          <p:nvPr/>
        </p:nvSpPr>
        <p:spPr>
          <a:xfrm>
            <a:off x="731520" y="2852928"/>
            <a:ext cx="7680960" cy="749808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932688" y="3008376"/>
            <a:ext cx="438912" cy="438912"/>
          </a:xfrm>
          <a:prstGeom prst="ellipse">
            <a:avLst/>
          </a:prstGeom>
          <a:solidFill>
            <a:srgbClr val="E85D4C"/>
          </a:solidFill>
          <a:ln/>
        </p:spPr>
      </p:sp>
      <p:sp>
        <p:nvSpPr>
          <p:cNvPr id="14" name="Text 12"/>
          <p:cNvSpPr/>
          <p:nvPr/>
        </p:nvSpPr>
        <p:spPr>
          <a:xfrm>
            <a:off x="932688" y="3008376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572768" y="2852928"/>
            <a:ext cx="66751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Никотин, фини частици, химикали и метали</a:t>
            </a:r>
            <a:endParaRPr lang="en-US" sz="1350" dirty="0"/>
          </a:p>
        </p:txBody>
      </p:sp>
      <p:sp>
        <p:nvSpPr>
          <p:cNvPr id="16" name="Shape 14"/>
          <p:cNvSpPr/>
          <p:nvPr/>
        </p:nvSpPr>
        <p:spPr>
          <a:xfrm>
            <a:off x="731520" y="3730752"/>
            <a:ext cx="7680960" cy="749808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932688" y="3886200"/>
            <a:ext cx="438912" cy="438912"/>
          </a:xfrm>
          <a:prstGeom prst="ellipse">
            <a:avLst/>
          </a:prstGeom>
          <a:solidFill>
            <a:srgbClr val="E85D4C"/>
          </a:solidFill>
          <a:ln/>
        </p:spPr>
      </p:sp>
      <p:sp>
        <p:nvSpPr>
          <p:cNvPr id="18" name="Text 16"/>
          <p:cNvSpPr/>
          <p:nvPr/>
        </p:nvSpPr>
        <p:spPr>
          <a:xfrm>
            <a:off x="932688" y="3886200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572768" y="3730752"/>
            <a:ext cx="66751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 от устройството — никой не знае точно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Вейпове и електронни цигари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ОСНОВАТА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Какво всъщност е вейпът?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51560"/>
            <a:ext cx="4937760" cy="3520440"/>
          </a:xfrm>
          <a:prstGeom prst="roundRect">
            <a:avLst>
              <a:gd name="adj" fmla="val 2078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731520" y="1280160"/>
            <a:ext cx="43891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Електронно устройство, което нагрява течност и я превръща в аерозол, който се вдишва.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31520" y="2240280"/>
            <a:ext cx="43891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„Парата“ всъщност е аерозол — облак от течни капчици и фини частици, който влиза дълбоко в белите дробове.</a:t>
            </a: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731520" y="2990088"/>
            <a:ext cx="43891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Срещат се като електронни цигари, подове, еднократни вейпове — различен външен вид, същият принцип.</a:t>
            </a:r>
            <a:endParaRPr lang="en-US" sz="1150" dirty="0"/>
          </a:p>
        </p:txBody>
      </p:sp>
      <p:sp>
        <p:nvSpPr>
          <p:cNvPr id="8" name="Text 6"/>
          <p:cNvSpPr/>
          <p:nvPr/>
        </p:nvSpPr>
        <p:spPr>
          <a:xfrm>
            <a:off x="731520" y="3739896"/>
            <a:ext cx="43891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от тях изглеждат като флашка, маркер или играчка — това не е случайно.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5669280" y="1051560"/>
            <a:ext cx="3017520" cy="1691640"/>
          </a:xfrm>
          <a:prstGeom prst="roundRect">
            <a:avLst>
              <a:gd name="adj" fmla="val 4324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5897880" y="1234440"/>
            <a:ext cx="2651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15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Ключова дума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5897880" y="1536192"/>
            <a:ext cx="26517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АЕРОЗОЛ</a:t>
            </a:r>
            <a:endParaRPr lang="en-US" sz="1500" dirty="0"/>
          </a:p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не „пара“. Разликата не е дребнавост: пара е вода, аерозолът е коктейл от вещества.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5669280" y="2926080"/>
            <a:ext cx="3017520" cy="1645920"/>
          </a:xfrm>
          <a:prstGeom prst="roundRect">
            <a:avLst>
              <a:gd name="adj" fmla="val 4444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5897880" y="3108960"/>
            <a:ext cx="2651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150" kern="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Замисли се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5897880" y="3410712"/>
            <a:ext cx="26517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Дизайн, който се крие лесно от възрастните, не е случайност — той е част от продажбената стратегия. Още за това след малко.</a:t>
            </a:r>
            <a:endParaRPr lang="en-US" sz="1150" dirty="0"/>
          </a:p>
        </p:txBody>
      </p:sp>
      <p:sp>
        <p:nvSpPr>
          <p:cNvPr id="15" name="Text 13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Вейпове и електронни цигари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ФАКТИТЕ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Какво всъщност вдишваш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51560"/>
            <a:ext cx="4023360" cy="164592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58368" y="1252728"/>
            <a:ext cx="502920" cy="502920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127" y="1383487"/>
            <a:ext cx="241402" cy="24140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325880" y="1271016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Никотин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658368" y="1764792"/>
            <a:ext cx="36118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повечето течности, дори когато на етикета пише друго. Силно пристрастяващ — особено за развиващ се мозък.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4663440" y="1051560"/>
            <a:ext cx="4023360" cy="164592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4864608" y="1252728"/>
            <a:ext cx="502920" cy="50292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67" y="1383487"/>
            <a:ext cx="241402" cy="24140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532120" y="1271016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Ултрафини частици</a:t>
            </a:r>
            <a:endParaRPr lang="en-US" sz="1500" dirty="0"/>
          </a:p>
        </p:txBody>
      </p:sp>
      <p:sp>
        <p:nvSpPr>
          <p:cNvPr id="13" name="Text 9"/>
          <p:cNvSpPr/>
          <p:nvPr/>
        </p:nvSpPr>
        <p:spPr>
          <a:xfrm>
            <a:off x="4864608" y="1764792"/>
            <a:ext cx="36118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Проникват дълбоко в белите дробове и оттам — в кръвообращението.</a:t>
            </a:r>
            <a:endParaRPr lang="en-US" sz="1100" dirty="0"/>
          </a:p>
        </p:txBody>
      </p:sp>
      <p:sp>
        <p:nvSpPr>
          <p:cNvPr id="14" name="Shape 10"/>
          <p:cNvSpPr/>
          <p:nvPr/>
        </p:nvSpPr>
        <p:spPr>
          <a:xfrm>
            <a:off x="457200" y="2834640"/>
            <a:ext cx="4023360" cy="164592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658368" y="3035808"/>
            <a:ext cx="502920" cy="50292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27" y="3166567"/>
            <a:ext cx="241402" cy="241402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325880" y="3054096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Химикали и ароматизатори</a:t>
            </a:r>
            <a:endParaRPr lang="en-US" sz="1500" dirty="0"/>
          </a:p>
        </p:txBody>
      </p:sp>
      <p:sp>
        <p:nvSpPr>
          <p:cNvPr id="18" name="Text 13"/>
          <p:cNvSpPr/>
          <p:nvPr/>
        </p:nvSpPr>
        <p:spPr>
          <a:xfrm>
            <a:off x="658368" y="3547872"/>
            <a:ext cx="36118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Безопасни за ядене ≠ безопасни за вдишване. При нагряване някои се разпадат до токсични съединения.</a:t>
            </a:r>
            <a:endParaRPr lang="en-US" sz="1100" dirty="0"/>
          </a:p>
        </p:txBody>
      </p:sp>
      <p:sp>
        <p:nvSpPr>
          <p:cNvPr id="19" name="Shape 14"/>
          <p:cNvSpPr/>
          <p:nvPr/>
        </p:nvSpPr>
        <p:spPr>
          <a:xfrm>
            <a:off x="4663440" y="2834640"/>
            <a:ext cx="4023360" cy="164592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4864608" y="3035808"/>
            <a:ext cx="502920" cy="502920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367" y="3166567"/>
            <a:ext cx="241402" cy="241402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5532120" y="3054096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Тежки метали</a:t>
            </a:r>
            <a:endParaRPr lang="en-US" sz="1500" dirty="0"/>
          </a:p>
        </p:txBody>
      </p:sp>
      <p:sp>
        <p:nvSpPr>
          <p:cNvPr id="23" name="Text 17"/>
          <p:cNvSpPr/>
          <p:nvPr/>
        </p:nvSpPr>
        <p:spPr>
          <a:xfrm>
            <a:off x="4864608" y="3547872"/>
            <a:ext cx="36118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Никел, калай, олово — отделят се от нагревателния елемент на устройството.</a:t>
            </a:r>
            <a:endParaRPr lang="en-US" sz="1100" dirty="0"/>
          </a:p>
        </p:txBody>
      </p:sp>
      <p:sp>
        <p:nvSpPr>
          <p:cNvPr id="24" name="Text 18"/>
          <p:cNvSpPr/>
          <p:nvPr/>
        </p:nvSpPr>
        <p:spPr>
          <a:xfrm>
            <a:off x="457200" y="457200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CA3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Съставът е установен в изследвания на аерозола от електронни цигари.</a:t>
            </a:r>
            <a:endParaRPr lang="en-US" sz="850" dirty="0"/>
          </a:p>
        </p:txBody>
      </p:sp>
      <p:sp>
        <p:nvSpPr>
          <p:cNvPr id="25" name="Text 19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Вейпове и електронни цигари</a:t>
            </a:r>
            <a:endParaRPr lang="en-US" sz="900" dirty="0"/>
          </a:p>
        </p:txBody>
      </p:sp>
      <p:sp>
        <p:nvSpPr>
          <p:cNvPr id="26" name="Text 20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ПРОВЕРИ КАКВО „ЗНАЕШ“ • ЧАСТ 1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 срещу факт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24128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792" y="1152144"/>
            <a:ext cx="237744" cy="23774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11338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621792" y="1408176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„Това е само водна пара — изчезва и толкова.“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4709160" y="1024128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752" y="1152144"/>
            <a:ext cx="237744" cy="23774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166360" y="11338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</a:t>
            </a:r>
            <a:endParaRPr lang="en-US" sz="1100" dirty="0"/>
          </a:p>
        </p:txBody>
      </p:sp>
      <p:sp>
        <p:nvSpPr>
          <p:cNvPr id="11" name="Text 7"/>
          <p:cNvSpPr/>
          <p:nvPr/>
        </p:nvSpPr>
        <p:spPr>
          <a:xfrm>
            <a:off x="4873752" y="1408176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Аерозолът съдържа никотин, химикали и фини частици. „Пара“ е маркетингова дума, не научна.</a:t>
            </a:r>
            <a:endParaRPr lang="en-US" sz="1150" dirty="0"/>
          </a:p>
        </p:txBody>
      </p:sp>
      <p:sp>
        <p:nvSpPr>
          <p:cNvPr id="12" name="Shape 8"/>
          <p:cNvSpPr/>
          <p:nvPr/>
        </p:nvSpPr>
        <p:spPr>
          <a:xfrm>
            <a:off x="457200" y="2267712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" y="2395728"/>
            <a:ext cx="237744" cy="23774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914400" y="237744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</a:t>
            </a:r>
            <a:endParaRPr lang="en-US" sz="1100" dirty="0"/>
          </a:p>
        </p:txBody>
      </p:sp>
      <p:sp>
        <p:nvSpPr>
          <p:cNvPr id="15" name="Text 10"/>
          <p:cNvSpPr/>
          <p:nvPr/>
        </p:nvSpPr>
        <p:spPr>
          <a:xfrm>
            <a:off x="621792" y="2651760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„Няма дим, значи няма вреда.“</a:t>
            </a:r>
            <a:endParaRPr lang="en-US" sz="1150" dirty="0"/>
          </a:p>
        </p:txBody>
      </p:sp>
      <p:sp>
        <p:nvSpPr>
          <p:cNvPr id="16" name="Shape 11"/>
          <p:cNvSpPr/>
          <p:nvPr/>
        </p:nvSpPr>
        <p:spPr>
          <a:xfrm>
            <a:off x="4709160" y="2267712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752" y="2395728"/>
            <a:ext cx="237744" cy="237744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166360" y="237744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</a:t>
            </a:r>
            <a:endParaRPr lang="en-US" sz="1100" dirty="0"/>
          </a:p>
        </p:txBody>
      </p:sp>
      <p:sp>
        <p:nvSpPr>
          <p:cNvPr id="19" name="Text 13"/>
          <p:cNvSpPr/>
          <p:nvPr/>
        </p:nvSpPr>
        <p:spPr>
          <a:xfrm>
            <a:off x="4873752" y="2651760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Вредата не идва само от дима. Никотинът, металите и частиците действат и без горене.</a:t>
            </a:r>
            <a:endParaRPr lang="en-US" sz="1150" dirty="0"/>
          </a:p>
        </p:txBody>
      </p:sp>
      <p:sp>
        <p:nvSpPr>
          <p:cNvPr id="20" name="Shape 14"/>
          <p:cNvSpPr/>
          <p:nvPr/>
        </p:nvSpPr>
        <p:spPr>
          <a:xfrm>
            <a:off x="457200" y="3511296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2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92" y="3639312"/>
            <a:ext cx="237744" cy="237744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914400" y="362102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</a:t>
            </a:r>
            <a:endParaRPr lang="en-US" sz="1100" dirty="0"/>
          </a:p>
        </p:txBody>
      </p:sp>
      <p:sp>
        <p:nvSpPr>
          <p:cNvPr id="23" name="Text 16"/>
          <p:cNvSpPr/>
          <p:nvPr/>
        </p:nvSpPr>
        <p:spPr>
          <a:xfrm>
            <a:off x="621792" y="3895344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„Взимам си без никотин — значи няма риск.“</a:t>
            </a:r>
            <a:endParaRPr lang="en-US" sz="1150" dirty="0"/>
          </a:p>
        </p:txBody>
      </p:sp>
      <p:sp>
        <p:nvSpPr>
          <p:cNvPr id="24" name="Shape 17"/>
          <p:cNvSpPr/>
          <p:nvPr/>
        </p:nvSpPr>
        <p:spPr>
          <a:xfrm>
            <a:off x="4709160" y="3511296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2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752" y="3639312"/>
            <a:ext cx="237744" cy="237744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5166360" y="362102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</a:t>
            </a:r>
            <a:endParaRPr lang="en-US" sz="1100" dirty="0"/>
          </a:p>
        </p:txBody>
      </p:sp>
      <p:sp>
        <p:nvSpPr>
          <p:cNvPr id="27" name="Text 19"/>
          <p:cNvSpPr/>
          <p:nvPr/>
        </p:nvSpPr>
        <p:spPr>
          <a:xfrm>
            <a:off x="4873752" y="3895344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Изследвания откриват никотин и в течности с етикет „0%“. А останалите съставки пак се вдишват.</a:t>
            </a:r>
            <a:endParaRPr lang="en-US" sz="1150" dirty="0"/>
          </a:p>
        </p:txBody>
      </p:sp>
      <p:sp>
        <p:nvSpPr>
          <p:cNvPr id="28" name="Text 20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Вейпове и електронни цигари</a:t>
            </a:r>
            <a:endParaRPr lang="en-US" sz="900" dirty="0"/>
          </a:p>
        </p:txBody>
      </p:sp>
      <p:sp>
        <p:nvSpPr>
          <p:cNvPr id="29" name="Text 21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ПРОВЕРИ КАКВО „ЗНАЕШ“ • ЧАСТ 2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 срещу факт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24128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792" y="1152144"/>
            <a:ext cx="237744" cy="23774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11338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621792" y="1408176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„Вейпът помага да откажеш цигарите.“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4709160" y="1024128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752" y="1152144"/>
            <a:ext cx="237744" cy="23774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166360" y="11338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</a:t>
            </a:r>
            <a:endParaRPr lang="en-US" sz="1100" dirty="0"/>
          </a:p>
        </p:txBody>
      </p:sp>
      <p:sp>
        <p:nvSpPr>
          <p:cNvPr id="11" name="Text 7"/>
          <p:cNvSpPr/>
          <p:nvPr/>
        </p:nvSpPr>
        <p:spPr>
          <a:xfrm>
            <a:off x="4873752" y="1408176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Обсъжда се само при възрастни пушачи, с медицинска подкрепа. При младежи е обратното — често е първата стъпка КЪМ никотина.</a:t>
            </a:r>
            <a:endParaRPr lang="en-US" sz="1150" dirty="0"/>
          </a:p>
        </p:txBody>
      </p:sp>
      <p:sp>
        <p:nvSpPr>
          <p:cNvPr id="12" name="Shape 8"/>
          <p:cNvSpPr/>
          <p:nvPr/>
        </p:nvSpPr>
        <p:spPr>
          <a:xfrm>
            <a:off x="457200" y="2267712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" y="2395728"/>
            <a:ext cx="237744" cy="23774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914400" y="237744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</a:t>
            </a:r>
            <a:endParaRPr lang="en-US" sz="1100" dirty="0"/>
          </a:p>
        </p:txBody>
      </p:sp>
      <p:sp>
        <p:nvSpPr>
          <p:cNvPr id="15" name="Text 10"/>
          <p:cNvSpPr/>
          <p:nvPr/>
        </p:nvSpPr>
        <p:spPr>
          <a:xfrm>
            <a:off x="621792" y="2651760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„Всички го правят.“</a:t>
            </a:r>
            <a:endParaRPr lang="en-US" sz="1150" dirty="0"/>
          </a:p>
        </p:txBody>
      </p:sp>
      <p:sp>
        <p:nvSpPr>
          <p:cNvPr id="16" name="Shape 11"/>
          <p:cNvSpPr/>
          <p:nvPr/>
        </p:nvSpPr>
        <p:spPr>
          <a:xfrm>
            <a:off x="4709160" y="2267712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752" y="2395728"/>
            <a:ext cx="237744" cy="237744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166360" y="237744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</a:t>
            </a:r>
            <a:endParaRPr lang="en-US" sz="1100" dirty="0"/>
          </a:p>
        </p:txBody>
      </p:sp>
      <p:sp>
        <p:nvSpPr>
          <p:cNvPr id="19" name="Text 13"/>
          <p:cNvSpPr/>
          <p:nvPr/>
        </p:nvSpPr>
        <p:spPr>
          <a:xfrm>
            <a:off x="4873752" y="2651760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е вярно. Мнозинството младежи НЕ вейпват — усещането „всички“ идва от това, че употребата се вижда, а въздържанието не.</a:t>
            </a:r>
            <a:endParaRPr lang="en-US" sz="1150" dirty="0"/>
          </a:p>
        </p:txBody>
      </p:sp>
      <p:sp>
        <p:nvSpPr>
          <p:cNvPr id="20" name="Shape 14"/>
          <p:cNvSpPr/>
          <p:nvPr/>
        </p:nvSpPr>
        <p:spPr>
          <a:xfrm>
            <a:off x="457200" y="3511296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2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92" y="3639312"/>
            <a:ext cx="237744" cy="237744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914400" y="362102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</a:t>
            </a:r>
            <a:endParaRPr lang="en-US" sz="1100" dirty="0"/>
          </a:p>
        </p:txBody>
      </p:sp>
      <p:sp>
        <p:nvSpPr>
          <p:cNvPr id="23" name="Text 16"/>
          <p:cNvSpPr/>
          <p:nvPr/>
        </p:nvSpPr>
        <p:spPr>
          <a:xfrm>
            <a:off x="621792" y="3895344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„Мога да спра, когато си поискам.“</a:t>
            </a:r>
            <a:endParaRPr lang="en-US" sz="1150" dirty="0"/>
          </a:p>
        </p:txBody>
      </p:sp>
      <p:sp>
        <p:nvSpPr>
          <p:cNvPr id="24" name="Shape 17"/>
          <p:cNvSpPr/>
          <p:nvPr/>
        </p:nvSpPr>
        <p:spPr>
          <a:xfrm>
            <a:off x="4709160" y="3511296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2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752" y="3639312"/>
            <a:ext cx="237744" cy="237744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5166360" y="362102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</a:t>
            </a:r>
            <a:endParaRPr lang="en-US" sz="1100" dirty="0"/>
          </a:p>
        </p:txBody>
      </p:sp>
      <p:sp>
        <p:nvSpPr>
          <p:cNvPr id="27" name="Text 19"/>
          <p:cNvSpPr/>
          <p:nvPr/>
        </p:nvSpPr>
        <p:spPr>
          <a:xfrm>
            <a:off x="4873752" y="3895344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 това казва всеки преди зависимостта. Никотинът променя мозъка бързо — желанието „още едно“ не е слабост, а химия.</a:t>
            </a:r>
            <a:endParaRPr lang="en-US" sz="1150" dirty="0"/>
          </a:p>
        </p:txBody>
      </p:sp>
      <p:sp>
        <p:nvSpPr>
          <p:cNvPr id="28" name="Text 20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Вейпове и електронни цигари</a:t>
            </a:r>
            <a:endParaRPr lang="en-US" sz="900" dirty="0"/>
          </a:p>
        </p:txBody>
      </p:sp>
      <p:sp>
        <p:nvSpPr>
          <p:cNvPr id="29" name="Text 21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ЗАЩО ТОЧНО НА ТВОЯТА ВЪЗРАСТ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Мозък в строеж + никотин = лоша комбинация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51560"/>
            <a:ext cx="3017520" cy="3520440"/>
          </a:xfrm>
          <a:prstGeom prst="roundRect">
            <a:avLst>
              <a:gd name="adj" fmla="val 2424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457200" y="1417320"/>
            <a:ext cx="30175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0" b="1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~25</a:t>
            </a:r>
            <a:endParaRPr lang="en-US" sz="6400" dirty="0"/>
          </a:p>
        </p:txBody>
      </p:sp>
      <p:sp>
        <p:nvSpPr>
          <p:cNvPr id="6" name="Text 4"/>
          <p:cNvSpPr/>
          <p:nvPr/>
        </p:nvSpPr>
        <p:spPr>
          <a:xfrm>
            <a:off x="457200" y="2331720"/>
            <a:ext cx="3017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години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731520" y="2788920"/>
            <a:ext cx="24688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Дотогава мозъкът се развива — особено зоните за решения, самоконтрол и оценка на риска.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3703320" y="1051560"/>
            <a:ext cx="4983480" cy="1078992"/>
          </a:xfrm>
          <a:prstGeom prst="roundRect">
            <a:avLst>
              <a:gd name="adj" fmla="val 6780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3886200" y="1335024"/>
            <a:ext cx="502920" cy="502920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1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6959" y="1465783"/>
            <a:ext cx="241402" cy="241402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4572000" y="1179576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По-бърза зависимост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4572000" y="1472184"/>
            <a:ext cx="39776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Развиващият се мозък се „учи“ по-бързо — включително да иска никотин. Зависимост може да се изгради за седмици.</a:t>
            </a:r>
            <a:endParaRPr lang="en-US" sz="1050" dirty="0"/>
          </a:p>
        </p:txBody>
      </p:sp>
      <p:sp>
        <p:nvSpPr>
          <p:cNvPr id="13" name="Shape 10"/>
          <p:cNvSpPr/>
          <p:nvPr/>
        </p:nvSpPr>
        <p:spPr>
          <a:xfrm>
            <a:off x="3703320" y="2276856"/>
            <a:ext cx="4983480" cy="1078992"/>
          </a:xfrm>
          <a:prstGeom prst="roundRect">
            <a:avLst>
              <a:gd name="adj" fmla="val 6780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3886200" y="2560320"/>
            <a:ext cx="502920" cy="502920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959" y="2691079"/>
            <a:ext cx="241402" cy="241402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4572000" y="2404872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Внимание, учене, памет</a:t>
            </a:r>
            <a:endParaRPr lang="en-US" sz="1350" dirty="0"/>
          </a:p>
        </p:txBody>
      </p:sp>
      <p:sp>
        <p:nvSpPr>
          <p:cNvPr id="17" name="Text 13"/>
          <p:cNvSpPr/>
          <p:nvPr/>
        </p:nvSpPr>
        <p:spPr>
          <a:xfrm>
            <a:off x="4572000" y="2697480"/>
            <a:ext cx="39776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Никотинът в юношеска възраст е свързан с трайни промени в концентрацията и ученето.</a:t>
            </a:r>
            <a:endParaRPr lang="en-US" sz="1050" dirty="0"/>
          </a:p>
        </p:txBody>
      </p:sp>
      <p:sp>
        <p:nvSpPr>
          <p:cNvPr id="18" name="Shape 14"/>
          <p:cNvSpPr/>
          <p:nvPr/>
        </p:nvSpPr>
        <p:spPr>
          <a:xfrm>
            <a:off x="3703320" y="3502152"/>
            <a:ext cx="4983480" cy="1078992"/>
          </a:xfrm>
          <a:prstGeom prst="roundRect">
            <a:avLst>
              <a:gd name="adj" fmla="val 6780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9" name="Shape 15"/>
          <p:cNvSpPr/>
          <p:nvPr/>
        </p:nvSpPr>
        <p:spPr>
          <a:xfrm>
            <a:off x="3886200" y="3785616"/>
            <a:ext cx="502920" cy="502920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959" y="3916375"/>
            <a:ext cx="241402" cy="241402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4572000" y="3630168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и тревожност</a:t>
            </a:r>
            <a:endParaRPr lang="en-US" sz="1350" dirty="0"/>
          </a:p>
        </p:txBody>
      </p:sp>
      <p:sp>
        <p:nvSpPr>
          <p:cNvPr id="22" name="Text 17"/>
          <p:cNvSpPr/>
          <p:nvPr/>
        </p:nvSpPr>
        <p:spPr>
          <a:xfrm>
            <a:off x="4572000" y="3922776"/>
            <a:ext cx="39776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Никотинът НЕ „успокоява“ — той облекчава абстиненцията, която сам е създал. Кръгът се затваря.</a:t>
            </a:r>
            <a:endParaRPr lang="en-US" sz="1050" dirty="0"/>
          </a:p>
        </p:txBody>
      </p:sp>
      <p:sp>
        <p:nvSpPr>
          <p:cNvPr id="23" name="Text 18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Вейпове и електронни цигари</a:t>
            </a:r>
            <a:endParaRPr lang="en-US" sz="900" dirty="0"/>
          </a:p>
        </p:txBody>
      </p:sp>
      <p:sp>
        <p:nvSpPr>
          <p:cNvPr id="24" name="Text 19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3A2A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НАЙ-СЕРИОЗНИЯТ РИСК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Вейпът с неизвестно съдържание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457200" y="8686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i="1" dirty="0">
                <a:solidFill>
                  <a:srgbClr val="E8C4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Най-тежките увреждания не идват от магазинните продукти, а от течности с неясен произход.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457200" y="1417320"/>
            <a:ext cx="8229600" cy="987552"/>
          </a:xfrm>
          <a:prstGeom prst="roundRect">
            <a:avLst>
              <a:gd name="adj" fmla="val 7407"/>
            </a:avLst>
          </a:prstGeom>
          <a:solidFill>
            <a:srgbClr val="4A3532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1664208"/>
            <a:ext cx="493776" cy="493776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750" y="1792590"/>
            <a:ext cx="237012" cy="23701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325880" y="1527048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Никой не знае какво има вътре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1325880" y="1819656"/>
            <a:ext cx="71780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6D5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Течности, купени от познат, онлайн или „под тезгяха“, нямат никакъв контрол на състава. Етикет няма или лъже.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457200" y="2514600"/>
            <a:ext cx="8229600" cy="987552"/>
          </a:xfrm>
          <a:prstGeom prst="roundRect">
            <a:avLst>
              <a:gd name="adj" fmla="val 7407"/>
            </a:avLst>
          </a:prstGeom>
          <a:solidFill>
            <a:srgbClr val="4A3532"/>
          </a:solidFill>
          <a:ln/>
        </p:spPr>
      </p:sp>
      <p:sp>
        <p:nvSpPr>
          <p:cNvPr id="11" name="Shape 8"/>
          <p:cNvSpPr/>
          <p:nvPr/>
        </p:nvSpPr>
        <p:spPr>
          <a:xfrm>
            <a:off x="658368" y="2761488"/>
            <a:ext cx="493776" cy="493776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50" y="2889870"/>
            <a:ext cx="237012" cy="237012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1325880" y="2624328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Добавки, които не очакваш</a:t>
            </a:r>
            <a:endParaRPr lang="en-US" sz="1400" dirty="0"/>
          </a:p>
        </p:txBody>
      </p:sp>
      <p:sp>
        <p:nvSpPr>
          <p:cNvPr id="14" name="Text 10"/>
          <p:cNvSpPr/>
          <p:nvPr/>
        </p:nvSpPr>
        <p:spPr>
          <a:xfrm>
            <a:off x="1325880" y="2916936"/>
            <a:ext cx="71780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6D5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такива течности са откривани THC, синтетични канабиноиди и други вещества — без купувачът да подозира.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57200" y="3611880"/>
            <a:ext cx="8229600" cy="987552"/>
          </a:xfrm>
          <a:prstGeom prst="roundRect">
            <a:avLst>
              <a:gd name="adj" fmla="val 7407"/>
            </a:avLst>
          </a:prstGeom>
          <a:solidFill>
            <a:srgbClr val="4A3532"/>
          </a:solidFill>
          <a:ln/>
        </p:spPr>
      </p:sp>
      <p:sp>
        <p:nvSpPr>
          <p:cNvPr id="16" name="Shape 12"/>
          <p:cNvSpPr/>
          <p:nvPr/>
        </p:nvSpPr>
        <p:spPr>
          <a:xfrm>
            <a:off x="658368" y="3858768"/>
            <a:ext cx="493776" cy="493776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50" y="3987150"/>
            <a:ext cx="237012" cy="237012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325880" y="3721608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Реални тежки увреждания</a:t>
            </a:r>
            <a:endParaRPr lang="en-US" sz="1400" dirty="0"/>
          </a:p>
        </p:txBody>
      </p:sp>
      <p:sp>
        <p:nvSpPr>
          <p:cNvPr id="19" name="Text 14"/>
          <p:cNvSpPr/>
          <p:nvPr/>
        </p:nvSpPr>
        <p:spPr>
          <a:xfrm>
            <a:off x="1325880" y="4014216"/>
            <a:ext cx="71780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6D5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Документирани са случаи на тежки белодробни увреждания при млади хора, свързани с течности с неясен произход.</a:t>
            </a:r>
            <a:endParaRPr lang="en-US" sz="1100" dirty="0"/>
          </a:p>
        </p:txBody>
      </p:sp>
      <p:sp>
        <p:nvSpPr>
          <p:cNvPr id="20" name="Text 15"/>
          <p:cNvSpPr/>
          <p:nvPr/>
        </p:nvSpPr>
        <p:spPr>
          <a:xfrm>
            <a:off x="457200" y="4736592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Извод: при вейп „от ръка на ръка“ рискът не е „малко по-голям“ — той е непредвидим.</a:t>
            </a:r>
            <a:endParaRPr lang="en-US" sz="12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 ли е само? Вейпове и електронни цигари</dc:title>
  <dc:subject>PptxGenJS Presentation</dc:subject>
  <dc:creator>Сдружение „Обществен КОМПАС“</dc:creator>
  <cp:lastModifiedBy>Сдружение „Обществен КОМПАС“</cp:lastModifiedBy>
  <cp:revision>1</cp:revision>
  <dcterms:created xsi:type="dcterms:W3CDTF">2026-07-04T09:50:27Z</dcterms:created>
  <dcterms:modified xsi:type="dcterms:W3CDTF">2026-07-04T09:50:27Z</dcterms:modified>
</cp:coreProperties>
</file>