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12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ЗА ВОДЕЩИЯ — ПРЕДИ ДА ЗАПОЧНЕТЕ:
Райският газ (диазотен оксид, N2O) е сред най-подценяваните вещества именно защото звучи безобидно — „райски“, „смешен газ“, малки лъскави капсули. Точно това усещане за безобидност е основната опасност.
План (45 мин): въведение и правила (5) → загряващ въпрос (5) → какво е N2O и къде се среща (8) → защо изглежда безобидно (5) → реалните рискове (10) → митове и факти (7) → умения и помощ (3) → финал (2).
ВАЖЕН ПРИНЦИП: Не описвайте начини на употреба, количества или устройства. Фокусът е върху рисковете, критичното мислене и уменията за отказ.
Встъпление: „Виждали ли сте малки сребристи капсули по земята след парти? Днес ще говорим какво всъщност е това и защо ,само за смях' е подвеждаща фраза.“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Подчертайте неврологичните признаци (изтръпване, слабост, нестабилно ходене) — те са специфични за райския газ и са червен флаг за лекарска консултация. Представете списъка като самопроверка и грижа за приятел, без да карате никого да се самоопределя пред класа.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Същите три стратегии като в другите теми — умишлено, за да се превърнат в автоматичен навик. Ако имате време, кратка сценка с двама доброволци (без реквизит). За отделен час използвайте съответния сценарий от Ролевата лаборатория.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Специфично за райския газ: неврологичните симптоми изискват лекар, не просто изчакване. Разграничението „издаване“ ≠ „помощ“ е същото като в другите теми. Проверете локалните ресурси предварително и ги добавете устно. Телефонните номера подлежат на верификация от експерта.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Финалният въпрос свързва темата с общото умение за критично мислене, приложимо към всяко вещество от серията. Помолете 3–4 ученици да отговорят. Ако остане време — повторете гласуването от слайд 3 и сравнете как се е променило.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~2 мин.
Този слайд е мост към останалите теми от пакета. Посланието е трансферируемо умение, не заучен факт: критична проверка на всичко, което изглежда безобидно. Свържете с предстоящите теми — синтетични канабиноиди, дизайнерски вещества — където „безобидната опаковка“ е още по-опасна.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Финален слайд — оставете го на екрана, докато учениците излизат. Насочете ги към онлайн теста „Колко знаеш?“ за затвърждаване. Домашно по избор: „Открий един парти-клип с балони и помисли какво НЕ показва той.“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~3 мин.
Ако сте водили Презентация 1 със същия клас, кажете само: „Същите правила като миналия път.“ Правило 2 е особено важно тук — райският газ често е свързан с конкретни партита и компании, а разговорът не бива да се превръща в клюка.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Гласуване с вдигане на ръка, без да казвате отговора веднага.
Верен отговор: В. Другите съдържат по частица истина, която прави мита убедителен: А — да, използва се в медицината, НО в контролирана смес с кислород и под лекарски надзор, което е коренно различно; Г — законният статус не значи безопасност (важи и за алкохола).
Идеята е да извадите наяве точно тези „почти верни“ аргументи, защото те са в основата на подценяването.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Ключово разграничение: медицинска употреба ≠ употреба за забавление. Обяснете: „В болницата газът винаги е смесен с кислород и дозиран. На партито няма нито кислород в сместа, нито контрол — това е цялата разлика.“
НЕ описвайте конкретни устройства или как се прехвърля газът. Достатъчно е учениците да разпознават капсулите като предупредителен знак, не като инструкция.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Това е сърцевината на превенцията за райски газ: рискът се крие зад усещането за безобидност. Попитайте: „Кое от тези четири неща ви е карало да мислите, че е безопасно?“ Целта е учениците сами да разпознаят механизмите, които подвеждат преценката им.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Най-важните две точки: липсата на кислород (остър, незабавен риск) и увреждането на нервите чрез изчерпване на витамин B12 (натрупващ се риск при повтаряща се употреба).
Формулировка без плашене, но ясна: „Смехът трае секунди. Изтръпването в ръцете и краката, което идва при редовна употреба, може да остане месеци — понякога завинаги.“
Медицинската фактология и конкретните механизми подлежат на научна рецензия от експерта по превенция преди финалната версия.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 (слайд 7 + 8 = ~10 мин).
Прочетете само мита, попитайте класа „Вярно или не?“, оставете спор, после покажете факта.
Първият мит е най-опасният, защото звучи логично. Разбийте го с триадата: смес с кислород + доза + лекарски контрол. Липсва ли един елемент — сравнението пада.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~5 мин.
Митът „всички го правят“ работи по същия начин като при вейповете: видимото малцинство изглежда като мнозинство. Ако сте водили Презентация 1, направете връзката.
Актуални данни за разпространението сред 15–19 г. да се добавят от експерта при рецензията.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ВРЕМЕ: ~4 мин.
Този слайд измества фокуса от „веществото само по себе си“ към ситуационния риск, който младежите рядко обмислят. Точката за студеното изгаряне често изненадва — газът наистина излиза много студен. НЕ описвайте техники; описвайте последствия.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4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7200" y="320040"/>
            <a:ext cx="2377440" cy="777240"/>
          </a:xfrm>
          <a:prstGeom prst="roundRect">
            <a:avLst>
              <a:gd name="adj" fmla="val 9412"/>
            </a:avLst>
          </a:prstGeom>
          <a:solidFill>
            <a:srgbClr val="FFFFFF"/>
          </a:solidFill>
          <a:ln/>
        </p:spPr>
      </p:sp>
      <p:pic>
        <p:nvPicPr>
          <p:cNvPr id="3" name="Image 0" descr="assets/mms_logo_tr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457200"/>
            <a:ext cx="1528374" cy="5029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20840" y="114300"/>
            <a:ext cx="1965960" cy="1988820"/>
          </a:xfrm>
          <a:prstGeom prst="roundRect">
            <a:avLst>
              <a:gd name="adj" fmla="val 4651"/>
            </a:avLst>
          </a:prstGeom>
          <a:solidFill>
            <a:srgbClr val="FFFFFF"/>
          </a:solidFill>
          <a:ln/>
        </p:spPr>
      </p:sp>
      <p:pic>
        <p:nvPicPr>
          <p:cNvPr id="5" name="Image 1" descr="assets/project_logo_tr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502920"/>
            <a:ext cx="1560195" cy="16002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57200" y="1481328"/>
            <a:ext cx="61264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 •  ПАКЕТ „ОТВОРИ ОЧИТЕ“  •  ПРЕЗЕНТАЦИЯ 2 ОТ 5</a:t>
            </a:r>
            <a:endParaRPr lang="en-US" sz="1100" dirty="0"/>
          </a:p>
        </p:txBody>
      </p:sp>
      <p:sp>
        <p:nvSpPr>
          <p:cNvPr id="7" name="Text 3"/>
          <p:cNvSpPr/>
          <p:nvPr/>
        </p:nvSpPr>
        <p:spPr>
          <a:xfrm>
            <a:off x="457200" y="1874520"/>
            <a:ext cx="82296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Смях, който спира дъха</a:t>
            </a:r>
            <a:endParaRPr lang="en-US" sz="4600" dirty="0"/>
          </a:p>
        </p:txBody>
      </p:sp>
      <p:sp>
        <p:nvSpPr>
          <p:cNvPr id="8" name="Text 4"/>
          <p:cNvSpPr/>
          <p:nvPr/>
        </p:nvSpPr>
        <p:spPr>
          <a:xfrm>
            <a:off x="457200" y="2788920"/>
            <a:ext cx="78638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Райски газ (диазотен оксид) — какво крие „безобидното“ балонче</a:t>
            </a:r>
            <a:endParaRPr lang="en-US" sz="1800" dirty="0"/>
          </a:p>
        </p:txBody>
      </p:sp>
      <p:sp>
        <p:nvSpPr>
          <p:cNvPr id="9" name="Shape 5"/>
          <p:cNvSpPr/>
          <p:nvPr/>
        </p:nvSpPr>
        <p:spPr>
          <a:xfrm>
            <a:off x="457200" y="3456432"/>
            <a:ext cx="192024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0" name="Text 6"/>
          <p:cNvSpPr/>
          <p:nvPr/>
        </p:nvSpPr>
        <p:spPr>
          <a:xfrm>
            <a:off x="457200" y="3456432"/>
            <a:ext cx="192024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Възраст: 15–19 г.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2514600" y="3456432"/>
            <a:ext cx="201168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2" name="Text 8"/>
          <p:cNvSpPr/>
          <p:nvPr/>
        </p:nvSpPr>
        <p:spPr>
          <a:xfrm>
            <a:off x="2514600" y="3456432"/>
            <a:ext cx="201168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Времетраене: 45 мин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4663440" y="3456432"/>
            <a:ext cx="3108960" cy="402336"/>
          </a:xfrm>
          <a:prstGeom prst="roundRect">
            <a:avLst>
              <a:gd name="adj" fmla="val 50000"/>
            </a:avLst>
          </a:prstGeom>
          <a:solidFill>
            <a:srgbClr val="16605C"/>
          </a:solidFill>
          <a:ln/>
        </p:spPr>
      </p:sp>
      <p:sp>
        <p:nvSpPr>
          <p:cNvPr id="14" name="Text 10"/>
          <p:cNvSpPr/>
          <p:nvPr/>
        </p:nvSpPr>
        <p:spPr>
          <a:xfrm>
            <a:off x="4663440" y="3456432"/>
            <a:ext cx="310896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Формат: час на класа / превантивна сесия</a:t>
            </a:r>
            <a:endParaRPr lang="en-US" sz="1150" dirty="0"/>
          </a:p>
        </p:txBody>
      </p:sp>
      <p:sp>
        <p:nvSpPr>
          <p:cNvPr id="15" name="Text 11"/>
          <p:cNvSpPr/>
          <p:nvPr/>
        </p:nvSpPr>
        <p:spPr>
          <a:xfrm>
            <a:off x="457200" y="420624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9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РАЗПОЗНАЙ НАВРЕМЕ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Кога да се разтревожиш — за себе си или за приятел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8229600" cy="3063240"/>
          </a:xfrm>
          <a:prstGeom prst="roundRect">
            <a:avLst>
              <a:gd name="adj" fmla="val 2388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77240" y="1280160"/>
            <a:ext cx="37947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Изтръпване, мравучкане или слабост в ръцете и краката.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Нестабилно ходене или чувство за „ватени“ крака.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Чести капсули/балони около човек или места, където се събира компанията.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846320" y="1280160"/>
            <a:ext cx="37947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Умора, замаяност или проблеми с концентрацията след партита.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Употребата зачестява — от „веднъж на парти“ към „редовно“.</a:t>
            </a:r>
            <a:endParaRPr lang="en-US" sz="1200" dirty="0"/>
          </a:p>
          <a:p>
            <a:pPr marL="342900" indent="-342900">
              <a:spcAft>
                <a:spcPts val="1200"/>
              </a:spcAft>
              <a:buSzPct val="100000"/>
              <a:buChar char="•"/>
            </a:pP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Промени в настроението или отдръпване от обичайните занимания.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57200" y="4206240"/>
            <a:ext cx="8229600" cy="566928"/>
          </a:xfrm>
          <a:prstGeom prst="roundRect">
            <a:avLst>
              <a:gd name="adj" fmla="val 12903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685800" y="4206240"/>
            <a:ext cx="7863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Изтръпването в крайниците е сериозен сигнал. </a:t>
            </a:r>
            <a:r>
              <a:rPr lang="en-US" sz="12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 може да е признак за увреждане на нервите — потърсете лекар, не чакайте да „мине само“.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УМЕНИЕ, НЕ ГЕРОИЗЪМ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„Само едно балонче“ — как да откажеш спокойно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307592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6" name="Text 4"/>
          <p:cNvSpPr/>
          <p:nvPr/>
        </p:nvSpPr>
        <p:spPr>
          <a:xfrm>
            <a:off x="658368" y="1307592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371600" y="1179576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 и без оправдания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371600" y="1481328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не ми се.“ Точка. Дългите обяснения канят спор — късият отказ затваря темата.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457200" y="2203704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58368" y="2459736"/>
            <a:ext cx="512064" cy="512064"/>
          </a:xfrm>
          <a:prstGeom prst="ellipse">
            <a:avLst/>
          </a:prstGeom>
          <a:solidFill>
            <a:srgbClr val="0D9488"/>
          </a:solidFill>
          <a:ln/>
        </p:spPr>
      </p:sp>
      <p:sp>
        <p:nvSpPr>
          <p:cNvPr id="11" name="Text 9"/>
          <p:cNvSpPr/>
          <p:nvPr/>
        </p:nvSpPr>
        <p:spPr>
          <a:xfrm>
            <a:off x="658368" y="2459736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1371600" y="2331720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Отклони с хумор или тема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371600" y="2633472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„Много съм добре и трезвен, благодаря. Айде на друго.“ Лекотата сваля напрежението.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457200" y="3355848"/>
            <a:ext cx="8229600" cy="1024128"/>
          </a:xfrm>
          <a:prstGeom prst="roundRect">
            <a:avLst>
              <a:gd name="adj" fmla="val 7143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58368" y="3611880"/>
            <a:ext cx="512064" cy="512064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6" name="Text 14"/>
          <p:cNvSpPr/>
          <p:nvPr/>
        </p:nvSpPr>
        <p:spPr>
          <a:xfrm>
            <a:off x="658368" y="3611880"/>
            <a:ext cx="512064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15"/>
          <p:cNvSpPr/>
          <p:nvPr/>
        </p:nvSpPr>
        <p:spPr>
          <a:xfrm>
            <a:off x="1371600" y="3483864"/>
            <a:ext cx="71323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Смени обстановката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371600" y="3785616"/>
            <a:ext cx="7132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натискът не спира — премести се, намери друга компания, тръгни си. Твоят избор не подлежи на гласуване.</a:t>
            </a: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457200" y="45720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Тренираме това на живо в ролевата игра за райски газ от същия пакет.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НИКОЙ НЕ СЕ СПРАВЯ САМ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да помогнеш — на приятел или на себе си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4114800" cy="3566160"/>
          </a:xfrm>
          <a:prstGeom prst="roundRect">
            <a:avLst>
              <a:gd name="adj" fmla="val 2051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685800" y="11887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Ако се тревожиш за приятел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85800" y="1600200"/>
            <a:ext cx="3657600" cy="2834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 насаме, спокойно, без публика и без обвинения.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Кажи какво забелязваш (напр. изтръпване, чести капсули) и че се тревожиш.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неврологични признаци — насърчи го да отиде на лекар. Това не е драматизиране.</a:t>
            </a:r>
            <a:endParaRPr lang="en-US" sz="1150" dirty="0"/>
          </a:p>
          <a:p>
            <a:pPr marL="342900" indent="-342900">
              <a:spcAft>
                <a:spcPts val="1000"/>
              </a:spcAft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потърсиш възрастен не е предателство — това е помощ. Остани приятел и след разговора.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4800600" y="1005840"/>
            <a:ext cx="3886200" cy="3566160"/>
          </a:xfrm>
          <a:prstGeom prst="roundRect">
            <a:avLst>
              <a:gd name="adj" fmla="val 2051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5029200" y="1188720"/>
            <a:ext cx="34747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Къде има помощ — безплатно и анонимно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5029200" y="1783080"/>
            <a:ext cx="457200" cy="45720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72" y="1901952"/>
            <a:ext cx="219456" cy="219456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5669280" y="1737360"/>
            <a:ext cx="2926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116 111</a:t>
            </a:r>
            <a:endParaRPr lang="en-US" sz="2000" dirty="0"/>
          </a:p>
          <a:p>
            <a:pPr marL="0" indent="0">
              <a:buNone/>
            </a:pPr>
            <a:r>
              <a:rPr lang="en-US" sz="10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Национална телефонна линия за деца — безплатно, денонощно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5029200" y="2697480"/>
            <a:ext cx="342900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изтръпване/слабост — личен лекар или спешна помощ</a:t>
            </a:r>
            <a:endParaRPr lang="en-US" sz="1100" dirty="0"/>
          </a:p>
          <a:p>
            <a:pPr marL="342900" indent="-342900">
              <a:spcAft>
                <a:spcPts val="800"/>
              </a:spcAft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Училищен психолог / педагогически съветник</a:t>
            </a:r>
            <a:endParaRPr lang="en-US" sz="1100" dirty="0"/>
          </a:p>
          <a:p>
            <a:pPr marL="342900" indent="-342900">
              <a:buSzPct val="100000"/>
              <a:buChar char="•"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— секция „Потърси помощ“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F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ПРИКЛЮЧИМ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неща, които да вземеш от този час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1517904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05" y="1473281"/>
            <a:ext cx="272125" cy="272125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21792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„Безобидното“ име лъже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621792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Милото название и медицинската асоциация прикриват реален риск — не се води по опаковката.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3236976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297680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81" y="1473281"/>
            <a:ext cx="272125" cy="27212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3401568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нерви</a:t>
            </a:r>
            <a:endParaRPr lang="en-US" sz="1300" dirty="0"/>
          </a:p>
        </p:txBody>
      </p:sp>
      <p:sp>
        <p:nvSpPr>
          <p:cNvPr id="13" name="Text 9"/>
          <p:cNvSpPr/>
          <p:nvPr/>
        </p:nvSpPr>
        <p:spPr>
          <a:xfrm>
            <a:off x="3401568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Газът измества кислорода и изчерпва витамин B12 — оттам припадъци и увреждане на нервите.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6016752" y="1097280"/>
            <a:ext cx="2679192" cy="2377440"/>
          </a:xfrm>
          <a:prstGeom prst="roundRect">
            <a:avLst>
              <a:gd name="adj" fmla="val 3077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7077456" y="1325880"/>
            <a:ext cx="566928" cy="56692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4857" y="1473281"/>
            <a:ext cx="272125" cy="27212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6181344" y="2057400"/>
            <a:ext cx="235000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„Не, не ми се“ стига</a:t>
            </a:r>
            <a:endParaRPr lang="en-US" sz="1300" dirty="0"/>
          </a:p>
        </p:txBody>
      </p:sp>
      <p:sp>
        <p:nvSpPr>
          <p:cNvPr id="18" name="Text 13"/>
          <p:cNvSpPr/>
          <p:nvPr/>
        </p:nvSpPr>
        <p:spPr>
          <a:xfrm>
            <a:off x="6181344" y="2697480"/>
            <a:ext cx="2350008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Отказът е умение. А изтръпването в крайниците е сигнал за лекар, не за изчакване.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57200" y="3703320"/>
            <a:ext cx="8229600" cy="960120"/>
          </a:xfrm>
          <a:prstGeom prst="roundRect">
            <a:avLst>
              <a:gd name="adj" fmla="val 761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Text 15"/>
          <p:cNvSpPr/>
          <p:nvPr/>
        </p:nvSpPr>
        <p:spPr>
          <a:xfrm>
            <a:off x="685800" y="3822192"/>
            <a:ext cx="7772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Въпрос за финална дискусия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685800" y="4096512"/>
            <a:ext cx="7772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„Защо мислиш, че точно ,безобидните на вид' неща често са подценявани — и как да си по-критичен?“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3" name="Text 18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ЕДНА ОБЩА ПОУКА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 принцип за всички „нови“ вещества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8229600" cy="1371600"/>
          </a:xfrm>
          <a:prstGeom prst="roundRect">
            <a:avLst>
              <a:gd name="adj" fmla="val 5333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28016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Колкото по-безобидно звучи името и колкото по-„нормално“ изглежда онлайн — толкова по-внимателно проверявай.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57200" y="2697480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658368" y="288036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" y="3003987"/>
            <a:ext cx="228234" cy="228234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280160" y="2898648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Проверявай източника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658368" y="3456432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Кой го казва и защо? Парти-клип не е здравна информация.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3236976" y="2697480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3438144" y="288036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771" y="3003987"/>
            <a:ext cx="228234" cy="228234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059936" y="2898648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Питай за последствията</a:t>
            </a:r>
            <a:endParaRPr lang="en-US" sz="1250" dirty="0"/>
          </a:p>
        </p:txBody>
      </p:sp>
      <p:sp>
        <p:nvSpPr>
          <p:cNvPr id="15" name="Text 11"/>
          <p:cNvSpPr/>
          <p:nvPr/>
        </p:nvSpPr>
        <p:spPr>
          <a:xfrm>
            <a:off x="3438144" y="3456432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„какъв е ефектът“, а „какво може да се обърка и колко трайно“.</a:t>
            </a:r>
            <a:endParaRPr lang="en-US" sz="1050" dirty="0"/>
          </a:p>
        </p:txBody>
      </p:sp>
      <p:sp>
        <p:nvSpPr>
          <p:cNvPr id="16" name="Shape 12"/>
          <p:cNvSpPr/>
          <p:nvPr/>
        </p:nvSpPr>
        <p:spPr>
          <a:xfrm>
            <a:off x="6016752" y="2697480"/>
            <a:ext cx="2679192" cy="1874520"/>
          </a:xfrm>
          <a:prstGeom prst="roundRect">
            <a:avLst>
              <a:gd name="adj" fmla="val 3902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6217920" y="2880360"/>
            <a:ext cx="475488" cy="475488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547" y="3003987"/>
            <a:ext cx="228234" cy="228234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6839712" y="2898648"/>
            <a:ext cx="1737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Разчитай на хора, не на алгоритми</a:t>
            </a:r>
            <a:endParaRPr lang="en-US" sz="1250" dirty="0"/>
          </a:p>
        </p:txBody>
      </p:sp>
      <p:sp>
        <p:nvSpPr>
          <p:cNvPr id="20" name="Text 15"/>
          <p:cNvSpPr/>
          <p:nvPr/>
        </p:nvSpPr>
        <p:spPr>
          <a:xfrm>
            <a:off x="6217920" y="3456432"/>
            <a:ext cx="23317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Лекар, психолог, доверен възрастен — не коментари под видео.</a:t>
            </a:r>
            <a:endParaRPr lang="en-US" sz="1050" dirty="0"/>
          </a:p>
        </p:txBody>
      </p:sp>
      <p:sp>
        <p:nvSpPr>
          <p:cNvPr id="21" name="Text 16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4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777240"/>
            <a:ext cx="8229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поемай на сляпо.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457200" y="169164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dirty="0">
                <a:solidFill>
                  <a:srgbClr val="BFE8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„Райски“ е само име. Провери какво стои зад него.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2761488" y="2331720"/>
            <a:ext cx="1463040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5" name="Image 0" descr="assets/project_logo_tr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48" y="2468880"/>
            <a:ext cx="1159002" cy="11887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4407408" y="2331720"/>
            <a:ext cx="1975104" cy="146304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/>
        </p:spPr>
      </p:sp>
      <p:pic>
        <p:nvPicPr>
          <p:cNvPr id="7" name="Image 1" descr="assets/mms_logo_tr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712" y="2798064"/>
            <a:ext cx="1695106" cy="55778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57200" y="402336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Платформата „Новите капани“  •  тествай знанията си с онлайн теста „Колко знаеш?“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731520" y="4434840"/>
            <a:ext cx="7680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dirty="0">
                <a:solidFill>
                  <a:srgbClr val="8FB8B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„Не поемай на сляпо“ се реализира с финансовата подкрепа на Министерството на младежта и спорта по Национална програма за превенция и информираност (2026–2030). Проектът е с входящ номер НППИ-ТО3-016/2026 и номер на договора 25-00-24/30.06.2026 година.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 ДА ЗАПОЧНЕМ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на нашия разговор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25296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5" y="1348923"/>
            <a:ext cx="228234" cy="22823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16128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открито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325880" y="1453896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Няма глупави въпроси. Всичко, което те интересува, може да бъде зададено.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457200" y="1984248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658368" y="2157984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95" y="2281611"/>
            <a:ext cx="228234" cy="228234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325880" y="2093976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имена и лични истории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1325880" y="2386584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Говорим за ситуации, не за конкретни хора. „Един познат“ е достатъчно.</a:t>
            </a:r>
            <a:endParaRPr lang="en-US" sz="1150" dirty="0"/>
          </a:p>
        </p:txBody>
      </p:sp>
      <p:sp>
        <p:nvSpPr>
          <p:cNvPr id="14" name="Shape 10"/>
          <p:cNvSpPr/>
          <p:nvPr/>
        </p:nvSpPr>
        <p:spPr>
          <a:xfrm>
            <a:off x="457200" y="2916936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90672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95" y="3214299"/>
            <a:ext cx="228234" cy="228234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26664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Уважаваме различните мнения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1325880" y="3319272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 да не сме съгласни — изслушваме се, без да се присмиваме.</a:t>
            </a:r>
            <a:endParaRPr lang="en-US" sz="1150" dirty="0"/>
          </a:p>
        </p:txBody>
      </p:sp>
      <p:sp>
        <p:nvSpPr>
          <p:cNvPr id="19" name="Shape 14"/>
          <p:cNvSpPr/>
          <p:nvPr/>
        </p:nvSpPr>
        <p:spPr>
          <a:xfrm>
            <a:off x="457200" y="3849624"/>
            <a:ext cx="8229600" cy="82296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658368" y="4023360"/>
            <a:ext cx="475488" cy="475488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95" y="4146987"/>
            <a:ext cx="228234" cy="228234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325880" y="3959352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Проверяваме, не вярваме сляпо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1325880" y="4251960"/>
            <a:ext cx="72237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Днес разделяме фактите от слуховете — включително тези от TikTok.</a:t>
            </a:r>
            <a:endParaRPr lang="en-US" sz="11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FFA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БЪРЗА ПРОВЕРКА • ВДИГАНЕ НА РЪКА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Кое от това е вярно за райския газ?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731520" y="1097280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932688" y="1252728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6" name="Text 4"/>
          <p:cNvSpPr/>
          <p:nvPr/>
        </p:nvSpPr>
        <p:spPr>
          <a:xfrm>
            <a:off x="932688" y="1252728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72768" y="1097280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Безобиден е — нали лекарите го използват за упойка</a:t>
            </a:r>
            <a:endParaRPr lang="en-US" sz="1350" dirty="0"/>
          </a:p>
        </p:txBody>
      </p:sp>
      <p:sp>
        <p:nvSpPr>
          <p:cNvPr id="8" name="Shape 6"/>
          <p:cNvSpPr/>
          <p:nvPr/>
        </p:nvSpPr>
        <p:spPr>
          <a:xfrm>
            <a:off x="731520" y="1975104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9" name="Shape 7"/>
          <p:cNvSpPr/>
          <p:nvPr/>
        </p:nvSpPr>
        <p:spPr>
          <a:xfrm>
            <a:off x="932688" y="2130552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0" name="Text 8"/>
          <p:cNvSpPr/>
          <p:nvPr/>
        </p:nvSpPr>
        <p:spPr>
          <a:xfrm>
            <a:off x="932688" y="2130552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572768" y="1975104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 те само да се смееш за няколко секунди</a:t>
            </a:r>
            <a:endParaRPr lang="en-US" sz="1350" dirty="0"/>
          </a:p>
        </p:txBody>
      </p:sp>
      <p:sp>
        <p:nvSpPr>
          <p:cNvPr id="12" name="Shape 10"/>
          <p:cNvSpPr/>
          <p:nvPr/>
        </p:nvSpPr>
        <p:spPr>
          <a:xfrm>
            <a:off x="731520" y="2852928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932688" y="3008376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4" name="Text 12"/>
          <p:cNvSpPr/>
          <p:nvPr/>
        </p:nvSpPr>
        <p:spPr>
          <a:xfrm>
            <a:off x="932688" y="3008376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72768" y="2852928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 да спре достъпа на кислород и да увреди нервите</a:t>
            </a:r>
            <a:endParaRPr lang="en-US" sz="1350" dirty="0"/>
          </a:p>
        </p:txBody>
      </p:sp>
      <p:sp>
        <p:nvSpPr>
          <p:cNvPr id="16" name="Shape 14"/>
          <p:cNvSpPr/>
          <p:nvPr/>
        </p:nvSpPr>
        <p:spPr>
          <a:xfrm>
            <a:off x="731520" y="3730752"/>
            <a:ext cx="7680960" cy="749808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932688" y="3886200"/>
            <a:ext cx="438912" cy="438912"/>
          </a:xfrm>
          <a:prstGeom prst="ellipse">
            <a:avLst/>
          </a:prstGeom>
          <a:solidFill>
            <a:srgbClr val="E85D4C"/>
          </a:solidFill>
          <a:ln/>
        </p:spPr>
      </p:sp>
      <p:sp>
        <p:nvSpPr>
          <p:cNvPr id="18" name="Text 16"/>
          <p:cNvSpPr/>
          <p:nvPr/>
        </p:nvSpPr>
        <p:spPr>
          <a:xfrm>
            <a:off x="932688" y="3886200"/>
            <a:ext cx="438912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72768" y="3730752"/>
            <a:ext cx="667512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е наркотик, значи е законен и безопасен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всъщност е райският газ?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937760" cy="3520440"/>
          </a:xfrm>
          <a:prstGeom prst="roundRect">
            <a:avLst>
              <a:gd name="adj" fmla="val 2078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731520" y="1280160"/>
            <a:ext cx="43891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Диазотен оксид (N₂O) — газ с реални медицински и промишлени приложения, който се вдишва заради кратък опияняващ ефект.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31520" y="2423160"/>
            <a:ext cx="4389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медицината се дава в смес с кислород, дозирано и под контрол — точно обратното на употребата „за купон“.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31520" y="3136392"/>
            <a:ext cx="4389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Среща се в малки метални капсули (за разбиване на сметана) и в големи бутилки — оттам жаргонните имена.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731520" y="3849624"/>
            <a:ext cx="43891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buSzPct val="100000"/>
              <a:buChar char="•"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Ефектът трае секунди — но рискът не изчезва със смеха.</a:t>
            </a:r>
            <a:endParaRPr lang="en-US" sz="1150" dirty="0"/>
          </a:p>
        </p:txBody>
      </p:sp>
      <p:sp>
        <p:nvSpPr>
          <p:cNvPr id="9" name="Shape 7"/>
          <p:cNvSpPr/>
          <p:nvPr/>
        </p:nvSpPr>
        <p:spPr>
          <a:xfrm>
            <a:off x="5669280" y="1051560"/>
            <a:ext cx="3017520" cy="1691640"/>
          </a:xfrm>
          <a:prstGeom prst="roundRect">
            <a:avLst>
              <a:gd name="adj" fmla="val 4324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5897880" y="123444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 наричат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5897880" y="1536192"/>
            <a:ext cx="26517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„Райски газ“, „смешен газ“, „балончета“, „капсулки“. Милите имена не са случайни — те карат нещо рисково да звучи като забавление.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5669280" y="2926080"/>
            <a:ext cx="3017520" cy="1645920"/>
          </a:xfrm>
          <a:prstGeom prst="roundRect">
            <a:avLst>
              <a:gd name="adj" fmla="val 4444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5897880" y="3108960"/>
            <a:ext cx="26517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Замисли се</a:t>
            </a:r>
            <a:endParaRPr lang="en-US" sz="1050" dirty="0"/>
          </a:p>
        </p:txBody>
      </p:sp>
      <p:sp>
        <p:nvSpPr>
          <p:cNvPr id="14" name="Text 12"/>
          <p:cNvSpPr/>
          <p:nvPr/>
        </p:nvSpPr>
        <p:spPr>
          <a:xfrm>
            <a:off x="5897880" y="3410712"/>
            <a:ext cx="26517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Едно и също вещество: в ръцете на лекар — контролирано лекарство; на партито — неконтролиран риск. Разликата е в дозата, кислорода и контрола.</a:t>
            </a:r>
            <a:endParaRPr lang="en-US" sz="1100" dirty="0"/>
          </a:p>
        </p:txBody>
      </p:sp>
      <p:sp>
        <p:nvSpPr>
          <p:cNvPr id="15" name="Text 13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КАПАНЪТ НА „БЕЗОБИДНОТО“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Защо изглежда толкова безобидно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5272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1383487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Името звучи мило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658368" y="180136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„Райски“, „смешен“ — думи, които будят усмивка, а не тревога. Езикът омекотява риска.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663440" y="105156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64608" y="125272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1383487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32120" y="125272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Асоциация с медицината</a:t>
            </a:r>
            <a:endParaRPr lang="en-US" sz="1350" dirty="0"/>
          </a:p>
        </p:txBody>
      </p:sp>
      <p:sp>
        <p:nvSpPr>
          <p:cNvPr id="13" name="Text 9"/>
          <p:cNvSpPr/>
          <p:nvPr/>
        </p:nvSpPr>
        <p:spPr>
          <a:xfrm>
            <a:off x="4864608" y="180136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„Щом лекарите го ползват...“ — но забравяме дозата, кислорода и контрола, които правят разликата.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5720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3580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27" y="3166567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Естетика в социалните мрежи</a:t>
            </a:r>
            <a:endParaRPr lang="en-US" sz="1350" dirty="0"/>
          </a:p>
        </p:txBody>
      </p:sp>
      <p:sp>
        <p:nvSpPr>
          <p:cNvPr id="18" name="Text 13"/>
          <p:cNvSpPr/>
          <p:nvPr/>
        </p:nvSpPr>
        <p:spPr>
          <a:xfrm>
            <a:off x="658368" y="358444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Лъскави балони, смях, парти-кадри. Алгоритъмът показва купона, не последствията.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663440" y="2834640"/>
            <a:ext cx="402336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6460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367" y="3166567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32120" y="3035808"/>
            <a:ext cx="30175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Законен ≠ безопасен</a:t>
            </a:r>
            <a:endParaRPr lang="en-US" sz="1350" dirty="0"/>
          </a:p>
        </p:txBody>
      </p:sp>
      <p:sp>
        <p:nvSpPr>
          <p:cNvPr id="23" name="Text 17"/>
          <p:cNvSpPr/>
          <p:nvPr/>
        </p:nvSpPr>
        <p:spPr>
          <a:xfrm>
            <a:off x="4864608" y="3584448"/>
            <a:ext cx="36118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Продава се за други цели, което създава илюзия за безобидност. Законно е и кафето, и белината — контекстът решава.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5" name="Text 19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ФАКТИТЕ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Какво всъщност се случва в тялото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51560"/>
            <a:ext cx="402336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658368" y="125272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7" y="1383487"/>
            <a:ext cx="241402" cy="24140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325880" y="128930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Липса на кислород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658368" y="180136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Вдишването на чист N₂O измества кислорода. Мозъкът остава без кислород — възможни са припадък и задушаване.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4663440" y="1051560"/>
            <a:ext cx="402336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4864608" y="1252728"/>
            <a:ext cx="502920" cy="502920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367" y="1383487"/>
            <a:ext cx="241402" cy="241402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532120" y="128930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Увреждане на нервите</a:t>
            </a:r>
            <a:endParaRPr lang="en-US" sz="1450" dirty="0"/>
          </a:p>
        </p:txBody>
      </p:sp>
      <p:sp>
        <p:nvSpPr>
          <p:cNvPr id="13" name="Text 9"/>
          <p:cNvSpPr/>
          <p:nvPr/>
        </p:nvSpPr>
        <p:spPr>
          <a:xfrm>
            <a:off x="4864608" y="180136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Райският газ изчерпва витамин B12. Резултат: изтръпване, слабост в крайниците, проблеми с ходенето — понякога трайни.</a:t>
            </a:r>
            <a:endParaRPr lang="en-US" sz="1050" dirty="0"/>
          </a:p>
        </p:txBody>
      </p:sp>
      <p:sp>
        <p:nvSpPr>
          <p:cNvPr id="14" name="Shape 10"/>
          <p:cNvSpPr/>
          <p:nvPr/>
        </p:nvSpPr>
        <p:spPr>
          <a:xfrm>
            <a:off x="457200" y="2834640"/>
            <a:ext cx="402336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5836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127" y="3166567"/>
            <a:ext cx="241402" cy="241402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325880" y="307238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Злополуки на място</a:t>
            </a:r>
            <a:endParaRPr lang="en-US" sz="1450" dirty="0"/>
          </a:p>
        </p:txBody>
      </p:sp>
      <p:sp>
        <p:nvSpPr>
          <p:cNvPr id="18" name="Text 13"/>
          <p:cNvSpPr/>
          <p:nvPr/>
        </p:nvSpPr>
        <p:spPr>
          <a:xfrm>
            <a:off x="658368" y="358444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Внезапна загуба на съзнание означава падане, удар, задушаване — особено прав, в тълпа или до вода.</a:t>
            </a:r>
            <a:endParaRPr lang="en-US" sz="1050" dirty="0"/>
          </a:p>
        </p:txBody>
      </p:sp>
      <p:sp>
        <p:nvSpPr>
          <p:cNvPr id="19" name="Shape 14"/>
          <p:cNvSpPr/>
          <p:nvPr/>
        </p:nvSpPr>
        <p:spPr>
          <a:xfrm>
            <a:off x="4663440" y="2834640"/>
            <a:ext cx="4023360" cy="1691640"/>
          </a:xfrm>
          <a:prstGeom prst="roundRect">
            <a:avLst>
              <a:gd name="adj" fmla="val 4324"/>
            </a:avLst>
          </a:prstGeom>
          <a:solidFill>
            <a:srgbClr val="FFFFFF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sp>
        <p:nvSpPr>
          <p:cNvPr id="20" name="Shape 15"/>
          <p:cNvSpPr/>
          <p:nvPr/>
        </p:nvSpPr>
        <p:spPr>
          <a:xfrm>
            <a:off x="4864608" y="3035808"/>
            <a:ext cx="502920" cy="502920"/>
          </a:xfrm>
          <a:prstGeom prst="ellipse">
            <a:avLst/>
          </a:prstGeom>
          <a:solidFill>
            <a:srgbClr val="0D9488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367" y="3166567"/>
            <a:ext cx="241402" cy="241402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5532120" y="3072384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Сърце и кръвно</a:t>
            </a:r>
            <a:endParaRPr lang="en-US" sz="1450" dirty="0"/>
          </a:p>
        </p:txBody>
      </p:sp>
      <p:sp>
        <p:nvSpPr>
          <p:cNvPr id="23" name="Text 17"/>
          <p:cNvSpPr/>
          <p:nvPr/>
        </p:nvSpPr>
        <p:spPr>
          <a:xfrm>
            <a:off x="4864608" y="3584448"/>
            <a:ext cx="36118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Натоварва сърдечно-съдовата система. При някои хора рискът е особено висок още от първия път.</a:t>
            </a:r>
            <a:endParaRPr lang="en-US" sz="1050" dirty="0"/>
          </a:p>
        </p:txBody>
      </p:sp>
      <p:sp>
        <p:nvSpPr>
          <p:cNvPr id="24" name="Text 18"/>
          <p:cNvSpPr/>
          <p:nvPr/>
        </p:nvSpPr>
        <p:spPr>
          <a:xfrm>
            <a:off x="457200" y="461772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i="1" dirty="0">
                <a:solidFill>
                  <a:srgbClr val="9CA3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Тежестта на увреждането зависи от честотата и количеството — но „малко“ не значи „безопасно“.</a:t>
            </a:r>
            <a:endParaRPr lang="en-US" sz="850" dirty="0"/>
          </a:p>
        </p:txBody>
      </p:sp>
      <p:sp>
        <p:nvSpPr>
          <p:cNvPr id="25" name="Text 19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6" name="Text 20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1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„Лекарите го ползват, значи е безопасно.“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медицината се дава смесен с кислород, дозиран и под контрол. За купон — нищо от това не важи.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„Ефектът минава за секунди, няма как да навреди.“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Кратък ефект ≠ малък риск. Секунди без кислород стигат за припадък, а увреждането на нервите се трупа.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„Балонче-две няма да ми се отразят.“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Дори еднократно може да доведе до злополука при падане. А „балонче-две“ рядко остава на толкова.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ПРОВЕРИ КАКВО „ЗНАЕШ“ • ЧАСТ 2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0F4C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 срещу факт</a:t>
            </a:r>
            <a:endParaRPr lang="en-US" sz="2700" dirty="0"/>
          </a:p>
        </p:txBody>
      </p:sp>
      <p:sp>
        <p:nvSpPr>
          <p:cNvPr id="4" name="Shape 2"/>
          <p:cNvSpPr/>
          <p:nvPr/>
        </p:nvSpPr>
        <p:spPr>
          <a:xfrm>
            <a:off x="45720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1152144"/>
            <a:ext cx="237744" cy="23774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2179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„Законно е, значи няма проблем.“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4709160" y="1024128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1152144"/>
            <a:ext cx="237744" cy="2377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66360" y="11338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1" name="Text 7"/>
          <p:cNvSpPr/>
          <p:nvPr/>
        </p:nvSpPr>
        <p:spPr>
          <a:xfrm>
            <a:off x="4873752" y="1408176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Законният статус е за други цели, не за вдишване. Законни са и много опасни неща — контекстът решава.</a:t>
            </a:r>
            <a:endParaRPr lang="en-US" sz="1150" dirty="0"/>
          </a:p>
        </p:txBody>
      </p:sp>
      <p:sp>
        <p:nvSpPr>
          <p:cNvPr id="12" name="Shape 8"/>
          <p:cNvSpPr/>
          <p:nvPr/>
        </p:nvSpPr>
        <p:spPr>
          <a:xfrm>
            <a:off x="45720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2395728"/>
            <a:ext cx="237744" cy="237744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1440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15" name="Text 10"/>
          <p:cNvSpPr/>
          <p:nvPr/>
        </p:nvSpPr>
        <p:spPr>
          <a:xfrm>
            <a:off x="62179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„Всички го правят по партита.“</a:t>
            </a:r>
            <a:endParaRPr lang="en-US" sz="1150" dirty="0"/>
          </a:p>
        </p:txBody>
      </p:sp>
      <p:sp>
        <p:nvSpPr>
          <p:cNvPr id="16" name="Shape 11"/>
          <p:cNvSpPr/>
          <p:nvPr/>
        </p:nvSpPr>
        <p:spPr>
          <a:xfrm>
            <a:off x="4709160" y="2267712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2395728"/>
            <a:ext cx="237744" cy="237744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166360" y="2377440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4873752" y="2651760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е вярно. Мнозинството не употребяват — виждаш само тези, които го правят, не и всички останали.</a:t>
            </a:r>
            <a:endParaRPr lang="en-US" sz="1150" dirty="0"/>
          </a:p>
        </p:txBody>
      </p:sp>
      <p:sp>
        <p:nvSpPr>
          <p:cNvPr id="20" name="Shape 14"/>
          <p:cNvSpPr/>
          <p:nvPr/>
        </p:nvSpPr>
        <p:spPr>
          <a:xfrm>
            <a:off x="45720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FDF0EE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" y="3639312"/>
            <a:ext cx="237744" cy="237744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91440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</a:t>
            </a:r>
            <a:endParaRPr lang="en-US" sz="1100" dirty="0"/>
          </a:p>
        </p:txBody>
      </p:sp>
      <p:sp>
        <p:nvSpPr>
          <p:cNvPr id="23" name="Text 16"/>
          <p:cNvSpPr/>
          <p:nvPr/>
        </p:nvSpPr>
        <p:spPr>
          <a:xfrm>
            <a:off x="62179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i="1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„Не води до зависимост.“</a:t>
            </a:r>
            <a:endParaRPr lang="en-US" sz="1150" dirty="0"/>
          </a:p>
        </p:txBody>
      </p:sp>
      <p:sp>
        <p:nvSpPr>
          <p:cNvPr id="24" name="Shape 17"/>
          <p:cNvSpPr/>
          <p:nvPr/>
        </p:nvSpPr>
        <p:spPr>
          <a:xfrm>
            <a:off x="4709160" y="3511296"/>
            <a:ext cx="3977640" cy="1115568"/>
          </a:xfrm>
          <a:prstGeom prst="roundRect">
            <a:avLst>
              <a:gd name="adj" fmla="val 6557"/>
            </a:avLst>
          </a:prstGeom>
          <a:solidFill>
            <a:srgbClr val="EFFAF8"/>
          </a:solidFill>
          <a:ln w="9525">
            <a:solidFill>
              <a:srgbClr val="E5E7EB"/>
            </a:solidFill>
            <a:prstDash val="solid"/>
          </a:ln>
          <a:effectLst>
            <a:outerShdw blurRad="88900" dist="25400" dir="2700000" algn="bl" rotWithShape="0">
              <a:srgbClr val="000000">
                <a:alpha val="13000"/>
              </a:srgbClr>
            </a:outerShdw>
          </a:effectLst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752" y="3639312"/>
            <a:ext cx="237744" cy="237744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5166360" y="362102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150" dirty="0">
                <a:solidFill>
                  <a:srgbClr val="0D948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</a:t>
            </a:r>
            <a:endParaRPr lang="en-US" sz="1100" dirty="0"/>
          </a:p>
        </p:txBody>
      </p:sp>
      <p:sp>
        <p:nvSpPr>
          <p:cNvPr id="27" name="Text 19"/>
          <p:cNvSpPr/>
          <p:nvPr/>
        </p:nvSpPr>
        <p:spPr>
          <a:xfrm>
            <a:off x="4873752" y="3895344"/>
            <a:ext cx="36576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dirty="0">
                <a:solidFill>
                  <a:srgbClr val="1F29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 привързаност и повтаряща се употреба са напълно възможни — а с тях расте и рискът от трайни увреждания.</a:t>
            </a:r>
            <a:endParaRPr lang="en-US" sz="1150" dirty="0"/>
          </a:p>
        </p:txBody>
      </p:sp>
      <p:sp>
        <p:nvSpPr>
          <p:cNvPr id="28" name="Text 20"/>
          <p:cNvSpPr/>
          <p:nvPr/>
        </p:nvSpPr>
        <p:spPr>
          <a:xfrm>
            <a:off x="457200" y="4828032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„Отвори очите“  •  Райски газ</a:t>
            </a:r>
            <a:endParaRPr lang="en-US" sz="900" dirty="0"/>
          </a:p>
        </p:txBody>
      </p:sp>
      <p:sp>
        <p:nvSpPr>
          <p:cNvPr id="29" name="Text 21"/>
          <p:cNvSpPr/>
          <p:nvPr/>
        </p:nvSpPr>
        <p:spPr>
          <a:xfrm>
            <a:off x="8503920" y="4828032"/>
            <a:ext cx="320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3A2A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54864"/>
            <a:ext cx="82296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kern="0" spc="200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СИТУАЦИЯТА УСИЛВА РИСКА</a:t>
            </a:r>
            <a:endParaRPr lang="en-US" sz="1050" dirty="0"/>
          </a:p>
        </p:txBody>
      </p:sp>
      <p:sp>
        <p:nvSpPr>
          <p:cNvPr id="3" name="Text 1"/>
          <p:cNvSpPr/>
          <p:nvPr/>
        </p:nvSpPr>
        <p:spPr>
          <a:xfrm>
            <a:off x="457200" y="256032"/>
            <a:ext cx="8229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само газът — и обстановката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57200" y="86868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i="1" dirty="0">
                <a:solidFill>
                  <a:srgbClr val="E8C4B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Голяма част от опасността идва не от самото вещество, а от това КЪДЕ и КАК се случва.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457200" y="141732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166420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750" y="1792590"/>
            <a:ext cx="237012" cy="2370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325880" y="152704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Падане при загуба на съзнание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1325880" y="181965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Прав, на стълби, до вода или в движение — внезапният припадък превръща „смеха“ в травма или по-лошо.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57200" y="251460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1" name="Shape 8"/>
          <p:cNvSpPr/>
          <p:nvPr/>
        </p:nvSpPr>
        <p:spPr>
          <a:xfrm>
            <a:off x="658368" y="276148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50" y="2889870"/>
            <a:ext cx="237012" cy="2370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325880" y="262432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Студено изгаряне</a:t>
            </a:r>
            <a:endParaRPr lang="en-US" sz="1400" dirty="0"/>
          </a:p>
        </p:txBody>
      </p:sp>
      <p:sp>
        <p:nvSpPr>
          <p:cNvPr id="14" name="Text 10"/>
          <p:cNvSpPr/>
          <p:nvPr/>
        </p:nvSpPr>
        <p:spPr>
          <a:xfrm>
            <a:off x="1325880" y="291693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Газът излиза изключително студен. Директният контакт може да причини измръзвания на устни, уста и дихателни пътища.</a:t>
            </a:r>
            <a:endParaRPr lang="en-US" sz="1100" dirty="0"/>
          </a:p>
        </p:txBody>
      </p:sp>
      <p:sp>
        <p:nvSpPr>
          <p:cNvPr id="15" name="Shape 11"/>
          <p:cNvSpPr/>
          <p:nvPr/>
        </p:nvSpPr>
        <p:spPr>
          <a:xfrm>
            <a:off x="457200" y="3611880"/>
            <a:ext cx="8229600" cy="987552"/>
          </a:xfrm>
          <a:prstGeom prst="roundRect">
            <a:avLst>
              <a:gd name="adj" fmla="val 7407"/>
            </a:avLst>
          </a:prstGeom>
          <a:solidFill>
            <a:srgbClr val="4A3532"/>
          </a:solidFill>
          <a:ln/>
        </p:spPr>
      </p:sp>
      <p:sp>
        <p:nvSpPr>
          <p:cNvPr id="16" name="Shape 12"/>
          <p:cNvSpPr/>
          <p:nvPr/>
        </p:nvSpPr>
        <p:spPr>
          <a:xfrm>
            <a:off x="658368" y="3858768"/>
            <a:ext cx="493776" cy="493776"/>
          </a:xfrm>
          <a:prstGeom prst="ellipse">
            <a:avLst/>
          </a:prstGeom>
          <a:solidFill>
            <a:srgbClr val="E85D4C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50" y="3987150"/>
            <a:ext cx="237012" cy="2370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325880" y="3721608"/>
            <a:ext cx="7223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Компанията и натискът</a:t>
            </a:r>
            <a:endParaRPr lang="en-US" sz="1400" dirty="0"/>
          </a:p>
        </p:txBody>
      </p:sp>
      <p:sp>
        <p:nvSpPr>
          <p:cNvPr id="19" name="Text 14"/>
          <p:cNvSpPr/>
          <p:nvPr/>
        </p:nvSpPr>
        <p:spPr>
          <a:xfrm>
            <a:off x="1325880" y="4014216"/>
            <a:ext cx="7178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E6D5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„Хайде, само едно.“ Групата размива личната преценка — по-лесно е да кажеш „да“, отколкото сам.</a:t>
            </a:r>
            <a:endParaRPr lang="en-US" sz="1100" dirty="0"/>
          </a:p>
        </p:txBody>
      </p:sp>
      <p:sp>
        <p:nvSpPr>
          <p:cNvPr id="20" name="Text 15"/>
          <p:cNvSpPr/>
          <p:nvPr/>
        </p:nvSpPr>
        <p:spPr>
          <a:xfrm>
            <a:off x="457200" y="4736592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E85D4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Извод: „кратко и за смях“ не отчита къде си, с кого си и какво може да се обърка за секунди.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1748</Words>
  <Application>Microsoft Office PowerPoint</Application>
  <PresentationFormat>On-screen Show (16:9)</PresentationFormat>
  <Paragraphs>207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Смях, който спира дъха — Райски газ</dc:title>
  <dc:subject>PptxGenJS Presentation</dc:subject>
  <dc:creator>Сдружение „Обществен КОМПАС“</dc:creator>
  <cp:lastModifiedBy>USER</cp:lastModifiedBy>
  <cp:revision>2</cp:revision>
  <dcterms:created xsi:type="dcterms:W3CDTF">2026-07-04T10:06:50Z</dcterms:created>
  <dcterms:modified xsi:type="dcterms:W3CDTF">2026-07-04T10:13:11Z</dcterms:modified>
</cp:coreProperties>
</file>