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notesMasterIdLst>
    <p:notesMasterId r:id="rId17"/>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20" Type="http://schemas.openxmlformats.org/officeDocument/2006/relationships/theme" Target="theme/theme1.xml"/><Relationship Id="rId2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ЗА ВОДЕЩИЯ — ПРЕДИ ДА ЗАПОЧНЕТЕ:
Синтетичните канабиноиди („спайс“, „биляк“ и много други имена) са химикали, пръскани върху растителна маса. Наименованията и опаковките ги представят като „по-безопасна“ или „легална“ версия на канабиса — това е опасна заблуда. Те са различно, много по-непредвидимо и по-силно действащо вещество.
План (45 мин): въведение и правила (5) → загряващ въпрос (5) → какво всъщност са те (8) → защо не са „трева“ (7) → непредвидимост и рискове (10) → митове и факти (7) → умения и помощ (3) → финал (2).
ВАЖЕН ПРИНЦИП: Не описвайте начини на употреба, източници или количества. Фокусът е върху непредвидимостта, рисковете и уменията за критична преценка и отказ.
Ако сте водили теми 1–2 със същия клас, свържете: „Помните ли ,вейпа с неизвестно съдържание'? Днешната тема е точно за такива неизвестни химикали.“</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ВРЕМЕ: ~4 мин.
Специфичното тук: непредвидимостта на веществото е самият аргумент за отказ — не морален, а практичен. „Не бих качил в кола, ако не знам дали спирачките работят“ е добра аналогия. За отделен час използвайте съответния сценарий от Ролевата лаборатория.</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ВРЕМЕ: ~4 мин.
Разграничете двата номера: 112 при спешна медицинска ситуация, 116 111 за разговор и подкрепа. Представете признаците като грижа за приятел, без да карате никого да се самоопределя. Проверете локалните ресурси предварително. Телефоните подлежат на верификация от експерта.</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ВРЕМЕ: ~3 мин.
Финалният въпрос свързва с общата тема на серията: подвеждащото наименование като инструмент. Помолете 3–4 ученици да отговорят. Ако остане време — повторете гласуването от слайд 3 и сравнете промяната.</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ВРЕМЕ: ~2 мин.
Трансферируемо правило за цялата серия: непознатото носи по-висок, не по-нисък риск. Свържете с останалите теми — дизайнерски вещества и синтетични смеси, където този принцип е още по-критичен.</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ВРЕМЕ: ~2 мин.
Един ясен, запомнящ се извод. Ако часът е бил интензивен, това е слайдът, който остава в паметта. Прочетете го бавно и оставете кратка тишина преди финала.</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Финален слайд — оставете го на екрана, докато учениците излизат. Насочете ги към онлайн теста за затвърждаване. Ако някой има въпроси, които не иска да зададе пред класа, поканете го да остане или да ползва секция „Потърси помощ“ на платформата.</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ВРЕМЕ: ~3 мин.
Темата е чувствителна — възможно е някой в класа да има личен досег чрез познати. Правило 2 предпазва от лични истории с имена. Ако усетите, че разговорът засяга конкретен реален случай, пренасочете към общата ситуация и, ако е нужно, разговаряйте насаме след часа.</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ВРЕМЕ: ~5 мин.
Гласуване с ръка, без веднага да казвате отговора. Попитайте 2–3 защо са избрали своя.
Верен отговор: В. Най-опасната заблуда е А и Б — идеята, че „синтетично“ значи „същото, но по-контролируемо“. Всъщност е обратното: тези химикали действат по-силно и по-непредвидимо от канабиса.
Целта е да извадите наяве точно тази заблуда, защото тя стои в основата на подценяването на риска.</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ВРЕМЕ: ~4 мин.
Ключово: растителната маса е само маскировка. Обяснете: „Тревата, която виждаш, няма значение — важен е химикалът, напръскан отгоре, а него не можеш нито да видиш, нито да измериш.“
Надписът „не е за консумация“ на опаковките е умишлен трик за заобикаляне на закона — добър пример за критично четене. НЕ описвайте източници или начини на употреба.</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ВРЕМЕ: ~5 мин.
Това е сърцевината на темата. Ключовото разграничение: канабисът е едно растение с относително предвидимо съдържание; синтетичните канабиноиди са непрекъснато менящи се лабораторни химикали с драматично по-силно действие.
Без сравнителна нормализация на канабиса — не казвайте „канабисът е безопасен, за разлика от...“. Посланието е: това е отделно, по-опасно вещество, а не „версия“ на нещо познато.
Медицинската фактология подлежи на научна рецензия от експерта.</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ВРЕМЕ: ~5 мин.
Метафората „руска рулетка“ е точна и разбираема: не че „може“ да се случи нещо лошо — а че никой не може да предвиди какво ще се случи този конкретен път.
Силна формулировка: „При контролиран продукт знаеш какво купуваш. Тук дори двама души от едно и също пакетче може да получат съвсем различно — единият нищо, другият в спешното.“
Това е и връзката с ,вейпа с неизвестно съдържание' от Презентация 1.</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ВРЕМЕ: ~5 мин (слайд 7 + 8 = ~10 мин).
Прочетете само мита, попитайте „Вярно или не?“, оставете спор, после покажете факта.
Първият мит е ключов — думата „синтетично“ често се възприема като „по-чисто/аптечно“. Разбийте тази асоциация.</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ВРЕМЕ: ~5 мин.
Митът „ще усетя навреме“ е опасен, защото при тези вещества ефектът е рязък и непредвидим. Митът за приятелите е добър преход към слайда за спешната реакция — подчертайте, че правилната реакция е обаждане на 112, не самодейност.</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ВРЕМЕ: ~4 мин.
Това е практически животоспасяващ слайд. Ключово послание: при тежка реакция се звъни на 112 незабавно, без страх от последствия.
Подчертайте, че казването на истината на медиците не е „издаване“ — то им дава информация да помогнат по-бързо. Много млади хора се колебаят от страх от наказание; разсейте този страх ясно.
Проверете и споменете местните спешни контакти, ако имате такива. Номерът 112 да се потвърди като актуален от експерта.</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slideLayout" Target="../slideLayouts/slideLayout1.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slideLayout" Target="../slideLayouts/slideLayout1.xml"/><Relationship Id="rId8"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F4C4A"/>
        </a:solidFill>
      </p:bgPr>
    </p:bg>
    <p:spTree>
      <p:nvGrpSpPr>
        <p:cNvPr id="1" name=""/>
        <p:cNvGrpSpPr/>
        <p:nvPr/>
      </p:nvGrpSpPr>
      <p:grpSpPr>
        <a:xfrm>
          <a:off x="0" y="0"/>
          <a:ext cx="0" cy="0"/>
          <a:chOff x="0" y="0"/>
          <a:chExt cx="0" cy="0"/>
        </a:xfrm>
      </p:grpSpPr>
      <p:sp>
        <p:nvSpPr>
          <p:cNvPr id="2" name="Shape 0"/>
          <p:cNvSpPr/>
          <p:nvPr/>
        </p:nvSpPr>
        <p:spPr>
          <a:xfrm>
            <a:off x="457200" y="320040"/>
            <a:ext cx="2377440" cy="777240"/>
          </a:xfrm>
          <a:prstGeom prst="roundRect">
            <a:avLst>
              <a:gd name="adj" fmla="val 9412"/>
            </a:avLst>
          </a:prstGeom>
          <a:solidFill>
            <a:srgbClr val="FFFFFF"/>
          </a:solidFill>
          <a:ln/>
        </p:spPr>
      </p:sp>
      <p:pic>
        <p:nvPicPr>
          <p:cNvPr id="3" name="Image 0" descr="assets/mms_logo_trim.png">    </p:cNvPr>
          <p:cNvPicPr>
            <a:picLocks noChangeAspect="1"/>
          </p:cNvPicPr>
          <p:nvPr/>
        </p:nvPicPr>
        <p:blipFill>
          <a:blip r:embed="rId1"/>
          <a:stretch>
            <a:fillRect/>
          </a:stretch>
        </p:blipFill>
        <p:spPr>
          <a:xfrm>
            <a:off x="621792" y="457200"/>
            <a:ext cx="1528374" cy="502920"/>
          </a:xfrm>
          <a:prstGeom prst="rect">
            <a:avLst/>
          </a:prstGeom>
        </p:spPr>
      </p:pic>
      <p:sp>
        <p:nvSpPr>
          <p:cNvPr id="4" name="Shape 1"/>
          <p:cNvSpPr/>
          <p:nvPr/>
        </p:nvSpPr>
        <p:spPr>
          <a:xfrm>
            <a:off x="6720840" y="320040"/>
            <a:ext cx="1965960" cy="1965960"/>
          </a:xfrm>
          <a:prstGeom prst="roundRect">
            <a:avLst>
              <a:gd name="adj" fmla="val 4651"/>
            </a:avLst>
          </a:prstGeom>
          <a:solidFill>
            <a:srgbClr val="FFFFFF"/>
          </a:solidFill>
          <a:ln/>
        </p:spPr>
      </p:sp>
      <p:pic>
        <p:nvPicPr>
          <p:cNvPr id="5" name="Image 1" descr="assets/project_logo_trim.png">    </p:cNvPr>
          <p:cNvPicPr>
            <a:picLocks noChangeAspect="1"/>
          </p:cNvPicPr>
          <p:nvPr/>
        </p:nvPicPr>
        <p:blipFill>
          <a:blip r:embed="rId2"/>
          <a:stretch>
            <a:fillRect/>
          </a:stretch>
        </p:blipFill>
        <p:spPr>
          <a:xfrm>
            <a:off x="6885432" y="502920"/>
            <a:ext cx="1560195" cy="1600200"/>
          </a:xfrm>
          <a:prstGeom prst="rect">
            <a:avLst/>
          </a:prstGeom>
        </p:spPr>
      </p:pic>
      <p:sp>
        <p:nvSpPr>
          <p:cNvPr id="6" name="Text 2"/>
          <p:cNvSpPr/>
          <p:nvPr/>
        </p:nvSpPr>
        <p:spPr>
          <a:xfrm>
            <a:off x="457200" y="1481328"/>
            <a:ext cx="6126480" cy="457200"/>
          </a:xfrm>
          <a:prstGeom prst="rect">
            <a:avLst/>
          </a:prstGeom>
          <a:noFill/>
          <a:ln/>
        </p:spPr>
        <p:txBody>
          <a:bodyPr wrap="square" lIns="0" tIns="0" rIns="0" bIns="0" rtlCol="0" anchor="ctr"/>
          <a:lstStyle/>
          <a:p>
            <a:pPr indent="0" marL="0">
              <a:buNone/>
            </a:pPr>
            <a:r>
              <a:rPr lang="en-US" sz="1100" b="1" spc="200" kern="0" dirty="0">
                <a:solidFill>
                  <a:srgbClr val="E85D4C"/>
                </a:solidFill>
                <a:latin typeface="Arial" pitchFamily="34" charset="0"/>
                <a:ea typeface="Arial" pitchFamily="34" charset="-122"/>
                <a:cs typeface="Arial" pitchFamily="34" charset="-120"/>
              </a:rPr>
              <a:t>ПРОЕКТ „НЕ ПОЕМАЙ НА СЛЯПО“  •  ПАКЕТ „ОТВОРИ ОЧИТЕ“  •  ПРЕЗЕНТАЦИЯ 3 ОТ 5</a:t>
            </a:r>
            <a:endParaRPr lang="en-US" sz="1100" dirty="0"/>
          </a:p>
        </p:txBody>
      </p:sp>
      <p:sp>
        <p:nvSpPr>
          <p:cNvPr id="7" name="Text 3"/>
          <p:cNvSpPr/>
          <p:nvPr/>
        </p:nvSpPr>
        <p:spPr>
          <a:xfrm>
            <a:off x="457200" y="1874520"/>
            <a:ext cx="8229600" cy="914400"/>
          </a:xfrm>
          <a:prstGeom prst="rect">
            <a:avLst/>
          </a:prstGeom>
          <a:noFill/>
          <a:ln/>
        </p:spPr>
        <p:txBody>
          <a:bodyPr wrap="square" lIns="0" tIns="0" rIns="0" bIns="0" rtlCol="0" anchor="ctr"/>
          <a:lstStyle/>
          <a:p>
            <a:pPr indent="0" marL="0">
              <a:buNone/>
            </a:pPr>
            <a:r>
              <a:rPr lang="en-US" sz="5000" b="1" dirty="0">
                <a:solidFill>
                  <a:srgbClr val="FFFFFF"/>
                </a:solidFill>
                <a:latin typeface="Arial" pitchFamily="34" charset="0"/>
                <a:ea typeface="Arial" pitchFamily="34" charset="-122"/>
                <a:cs typeface="Arial" pitchFamily="34" charset="-120"/>
              </a:rPr>
              <a:t>Не е трева</a:t>
            </a:r>
            <a:endParaRPr lang="en-US" sz="5000" dirty="0"/>
          </a:p>
        </p:txBody>
      </p:sp>
      <p:sp>
        <p:nvSpPr>
          <p:cNvPr id="8" name="Text 4"/>
          <p:cNvSpPr/>
          <p:nvPr/>
        </p:nvSpPr>
        <p:spPr>
          <a:xfrm>
            <a:off x="457200" y="2788920"/>
            <a:ext cx="7863840" cy="502920"/>
          </a:xfrm>
          <a:prstGeom prst="rect">
            <a:avLst/>
          </a:prstGeom>
          <a:noFill/>
          <a:ln/>
        </p:spPr>
        <p:txBody>
          <a:bodyPr wrap="square" lIns="0" tIns="0" rIns="0" bIns="0" rtlCol="0" anchor="ctr"/>
          <a:lstStyle/>
          <a:p>
            <a:pPr indent="0" marL="0">
              <a:buNone/>
            </a:pPr>
            <a:r>
              <a:rPr lang="en-US" sz="1700" dirty="0">
                <a:solidFill>
                  <a:srgbClr val="BFE8E2"/>
                </a:solidFill>
                <a:latin typeface="Arial" pitchFamily="34" charset="0"/>
                <a:ea typeface="Arial" pitchFamily="34" charset="-122"/>
                <a:cs typeface="Arial" pitchFamily="34" charset="-120"/>
              </a:rPr>
              <a:t>Синтетични канабиноиди („спайс“ и производни) — защо са напълно различно вещество</a:t>
            </a:r>
            <a:endParaRPr lang="en-US" sz="1700" dirty="0"/>
          </a:p>
        </p:txBody>
      </p:sp>
      <p:sp>
        <p:nvSpPr>
          <p:cNvPr id="9" name="Shape 5"/>
          <p:cNvSpPr/>
          <p:nvPr/>
        </p:nvSpPr>
        <p:spPr>
          <a:xfrm>
            <a:off x="457200" y="3520440"/>
            <a:ext cx="1920240" cy="402336"/>
          </a:xfrm>
          <a:prstGeom prst="roundRect">
            <a:avLst>
              <a:gd name="adj" fmla="val 50000"/>
            </a:avLst>
          </a:prstGeom>
          <a:solidFill>
            <a:srgbClr val="16605C"/>
          </a:solidFill>
          <a:ln/>
        </p:spPr>
      </p:sp>
      <p:sp>
        <p:nvSpPr>
          <p:cNvPr id="10" name="Text 6"/>
          <p:cNvSpPr/>
          <p:nvPr/>
        </p:nvSpPr>
        <p:spPr>
          <a:xfrm>
            <a:off x="457200" y="3520440"/>
            <a:ext cx="1920240" cy="402336"/>
          </a:xfrm>
          <a:prstGeom prst="rect">
            <a:avLst/>
          </a:prstGeom>
          <a:noFill/>
          <a:ln/>
        </p:spPr>
        <p:txBody>
          <a:bodyPr wrap="square" lIns="0" tIns="0" rIns="0" bIns="0" rtlCol="0" anchor="ctr"/>
          <a:lstStyle/>
          <a:p>
            <a:pPr algn="ctr" indent="0" marL="0">
              <a:buNone/>
            </a:pPr>
            <a:r>
              <a:rPr lang="en-US" sz="1150" dirty="0">
                <a:solidFill>
                  <a:srgbClr val="FFFFFF"/>
                </a:solidFill>
                <a:latin typeface="Arial" pitchFamily="34" charset="0"/>
                <a:ea typeface="Arial" pitchFamily="34" charset="-122"/>
                <a:cs typeface="Arial" pitchFamily="34" charset="-120"/>
              </a:rPr>
              <a:t>Възраст: 15–19 г.</a:t>
            </a:r>
            <a:endParaRPr lang="en-US" sz="1150" dirty="0"/>
          </a:p>
        </p:txBody>
      </p:sp>
      <p:sp>
        <p:nvSpPr>
          <p:cNvPr id="11" name="Shape 7"/>
          <p:cNvSpPr/>
          <p:nvPr/>
        </p:nvSpPr>
        <p:spPr>
          <a:xfrm>
            <a:off x="2514600" y="3520440"/>
            <a:ext cx="2011680" cy="402336"/>
          </a:xfrm>
          <a:prstGeom prst="roundRect">
            <a:avLst>
              <a:gd name="adj" fmla="val 50000"/>
            </a:avLst>
          </a:prstGeom>
          <a:solidFill>
            <a:srgbClr val="16605C"/>
          </a:solidFill>
          <a:ln/>
        </p:spPr>
      </p:sp>
      <p:sp>
        <p:nvSpPr>
          <p:cNvPr id="12" name="Text 8"/>
          <p:cNvSpPr/>
          <p:nvPr/>
        </p:nvSpPr>
        <p:spPr>
          <a:xfrm>
            <a:off x="2514600" y="3520440"/>
            <a:ext cx="2011680" cy="402336"/>
          </a:xfrm>
          <a:prstGeom prst="rect">
            <a:avLst/>
          </a:prstGeom>
          <a:noFill/>
          <a:ln/>
        </p:spPr>
        <p:txBody>
          <a:bodyPr wrap="square" lIns="0" tIns="0" rIns="0" bIns="0" rtlCol="0" anchor="ctr"/>
          <a:lstStyle/>
          <a:p>
            <a:pPr algn="ctr" indent="0" marL="0">
              <a:buNone/>
            </a:pPr>
            <a:r>
              <a:rPr lang="en-US" sz="1150" dirty="0">
                <a:solidFill>
                  <a:srgbClr val="FFFFFF"/>
                </a:solidFill>
                <a:latin typeface="Arial" pitchFamily="34" charset="0"/>
                <a:ea typeface="Arial" pitchFamily="34" charset="-122"/>
                <a:cs typeface="Arial" pitchFamily="34" charset="-120"/>
              </a:rPr>
              <a:t>Времетраене: 45 мин</a:t>
            </a:r>
            <a:endParaRPr lang="en-US" sz="1150" dirty="0"/>
          </a:p>
        </p:txBody>
      </p:sp>
      <p:sp>
        <p:nvSpPr>
          <p:cNvPr id="13" name="Shape 9"/>
          <p:cNvSpPr/>
          <p:nvPr/>
        </p:nvSpPr>
        <p:spPr>
          <a:xfrm>
            <a:off x="4663440" y="3520440"/>
            <a:ext cx="3108960" cy="402336"/>
          </a:xfrm>
          <a:prstGeom prst="roundRect">
            <a:avLst>
              <a:gd name="adj" fmla="val 50000"/>
            </a:avLst>
          </a:prstGeom>
          <a:solidFill>
            <a:srgbClr val="16605C"/>
          </a:solidFill>
          <a:ln/>
        </p:spPr>
      </p:sp>
      <p:sp>
        <p:nvSpPr>
          <p:cNvPr id="14" name="Text 10"/>
          <p:cNvSpPr/>
          <p:nvPr/>
        </p:nvSpPr>
        <p:spPr>
          <a:xfrm>
            <a:off x="4663440" y="3520440"/>
            <a:ext cx="3108960" cy="402336"/>
          </a:xfrm>
          <a:prstGeom prst="rect">
            <a:avLst/>
          </a:prstGeom>
          <a:noFill/>
          <a:ln/>
        </p:spPr>
        <p:txBody>
          <a:bodyPr wrap="square" lIns="0" tIns="0" rIns="0" bIns="0" rtlCol="0" anchor="ctr"/>
          <a:lstStyle/>
          <a:p>
            <a:pPr algn="ctr" indent="0" marL="0">
              <a:buNone/>
            </a:pPr>
            <a:r>
              <a:rPr lang="en-US" sz="1150" dirty="0">
                <a:solidFill>
                  <a:srgbClr val="FFFFFF"/>
                </a:solidFill>
                <a:latin typeface="Arial" pitchFamily="34" charset="0"/>
                <a:ea typeface="Arial" pitchFamily="34" charset="-122"/>
                <a:cs typeface="Arial" pitchFamily="34" charset="-120"/>
              </a:rPr>
              <a:t>Формат: час на класа / превантивна сесия</a:t>
            </a:r>
            <a:endParaRPr lang="en-US" sz="1150" dirty="0"/>
          </a:p>
        </p:txBody>
      </p:sp>
      <p:sp>
        <p:nvSpPr>
          <p:cNvPr id="15" name="Text 11"/>
          <p:cNvSpPr/>
          <p:nvPr/>
        </p:nvSpPr>
        <p:spPr>
          <a:xfrm>
            <a:off x="457200" y="4206240"/>
            <a:ext cx="8229600" cy="777240"/>
          </a:xfrm>
          <a:prstGeom prst="rect">
            <a:avLst/>
          </a:prstGeom>
          <a:noFill/>
          <a:ln/>
        </p:spPr>
        <p:txBody>
          <a:bodyPr wrap="square" lIns="0" tIns="0" rIns="0" bIns="0" rtlCol="0" anchor="ctr"/>
          <a:lstStyle/>
          <a:p>
            <a:pPr indent="0" marL="0">
              <a:buNone/>
            </a:pPr>
            <a:r>
              <a:rPr lang="en-US" sz="950" dirty="0">
                <a:solidFill>
                  <a:srgbClr val="8FB8B3"/>
                </a:solidFill>
                <a:latin typeface="Arial" pitchFamily="34" charset="0"/>
                <a:ea typeface="Arial" pitchFamily="34" charset="-122"/>
                <a:cs typeface="Arial" pitchFamily="34" charset="-120"/>
              </a:rPr>
              <a:t>Проект „Не поемай на сляпо“ се реализира с финансовата подкрепа на Министерството на младежта и спорта по Национална програма за превенция и информираност (2026–2030). Проектът е с входящ номер НППИ-ТО3-016/2026 и номер на договора 25-00-24/30.06.2026 година.</a:t>
            </a:r>
            <a:endParaRPr lang="en-US" sz="95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54864"/>
            <a:ext cx="8229600" cy="237744"/>
          </a:xfrm>
          <a:prstGeom prst="rect">
            <a:avLst/>
          </a:prstGeom>
          <a:noFill/>
          <a:ln/>
        </p:spPr>
        <p:txBody>
          <a:bodyPr wrap="square" lIns="0" tIns="0" rIns="0" bIns="0" rtlCol="0" anchor="ctr"/>
          <a:lstStyle/>
          <a:p>
            <a:pPr indent="0" marL="0">
              <a:buNone/>
            </a:pPr>
            <a:r>
              <a:rPr lang="en-US" sz="1050" b="1" spc="200" kern="0" dirty="0">
                <a:solidFill>
                  <a:srgbClr val="E85D4C"/>
                </a:solidFill>
                <a:latin typeface="Arial" pitchFamily="34" charset="0"/>
                <a:ea typeface="Arial" pitchFamily="34" charset="-122"/>
                <a:cs typeface="Arial" pitchFamily="34" charset="-120"/>
              </a:rPr>
              <a:t>УМЕНИЕ, НЕ ГЕРОИЗЪМ</a:t>
            </a:r>
            <a:endParaRPr lang="en-US" sz="1050" dirty="0"/>
          </a:p>
        </p:txBody>
      </p:sp>
      <p:sp>
        <p:nvSpPr>
          <p:cNvPr id="3" name="Text 1"/>
          <p:cNvSpPr/>
          <p:nvPr/>
        </p:nvSpPr>
        <p:spPr>
          <a:xfrm>
            <a:off x="457200" y="256032"/>
            <a:ext cx="8229600" cy="566928"/>
          </a:xfrm>
          <a:prstGeom prst="rect">
            <a:avLst/>
          </a:prstGeom>
          <a:noFill/>
          <a:ln/>
        </p:spPr>
        <p:txBody>
          <a:bodyPr wrap="square" lIns="0" tIns="0" rIns="0" bIns="0" rtlCol="0" anchor="ctr"/>
          <a:lstStyle/>
          <a:p>
            <a:pPr indent="0" marL="0">
              <a:buNone/>
            </a:pPr>
            <a:r>
              <a:rPr lang="en-US" sz="2700" b="1" dirty="0">
                <a:solidFill>
                  <a:srgbClr val="0F4C4A"/>
                </a:solidFill>
                <a:latin typeface="Arial" pitchFamily="34" charset="0"/>
                <a:ea typeface="Arial" pitchFamily="34" charset="-122"/>
                <a:cs typeface="Arial" pitchFamily="34" charset="-120"/>
              </a:rPr>
              <a:t>Как да откажеш нещо, за което „никой не знае какво е“</a:t>
            </a:r>
            <a:endParaRPr lang="en-US" sz="2700" dirty="0"/>
          </a:p>
        </p:txBody>
      </p:sp>
      <p:sp>
        <p:nvSpPr>
          <p:cNvPr id="4" name="Shape 2"/>
          <p:cNvSpPr/>
          <p:nvPr/>
        </p:nvSpPr>
        <p:spPr>
          <a:xfrm>
            <a:off x="457200" y="1051560"/>
            <a:ext cx="8229600" cy="1024128"/>
          </a:xfrm>
          <a:prstGeom prst="roundRect">
            <a:avLst>
              <a:gd name="adj" fmla="val 7143"/>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5" name="Shape 3"/>
          <p:cNvSpPr/>
          <p:nvPr/>
        </p:nvSpPr>
        <p:spPr>
          <a:xfrm>
            <a:off x="658368" y="1307592"/>
            <a:ext cx="512064" cy="512064"/>
          </a:xfrm>
          <a:prstGeom prst="ellipse">
            <a:avLst/>
          </a:prstGeom>
          <a:solidFill>
            <a:srgbClr val="0D9488"/>
          </a:solidFill>
          <a:ln/>
        </p:spPr>
      </p:sp>
      <p:sp>
        <p:nvSpPr>
          <p:cNvPr id="6" name="Text 4"/>
          <p:cNvSpPr/>
          <p:nvPr/>
        </p:nvSpPr>
        <p:spPr>
          <a:xfrm>
            <a:off x="658368" y="1307592"/>
            <a:ext cx="512064" cy="512064"/>
          </a:xfrm>
          <a:prstGeom prst="rect">
            <a:avLst/>
          </a:prstGeom>
          <a:noFill/>
          <a:ln/>
        </p:spPr>
        <p:txBody>
          <a:bodyPr wrap="square" lIns="0" tIns="0" rIns="0" bIns="0" rtlCol="0" anchor="ctr"/>
          <a:lstStyle/>
          <a:p>
            <a:pPr algn="ctr" indent="0" marL="0">
              <a:buNone/>
            </a:pPr>
            <a:r>
              <a:rPr lang="en-US" sz="2000" b="1" dirty="0">
                <a:solidFill>
                  <a:srgbClr val="FFFFFF"/>
                </a:solidFill>
                <a:latin typeface="Arial" pitchFamily="34" charset="0"/>
                <a:ea typeface="Arial" pitchFamily="34" charset="-122"/>
                <a:cs typeface="Arial" pitchFamily="34" charset="-120"/>
              </a:rPr>
              <a:t>1</a:t>
            </a:r>
            <a:endParaRPr lang="en-US" sz="2000" dirty="0"/>
          </a:p>
        </p:txBody>
      </p:sp>
      <p:sp>
        <p:nvSpPr>
          <p:cNvPr id="7" name="Text 5"/>
          <p:cNvSpPr/>
          <p:nvPr/>
        </p:nvSpPr>
        <p:spPr>
          <a:xfrm>
            <a:off x="1371600" y="1179576"/>
            <a:ext cx="7132320" cy="292608"/>
          </a:xfrm>
          <a:prstGeom prst="rect">
            <a:avLst/>
          </a:prstGeom>
          <a:noFill/>
          <a:ln/>
        </p:spPr>
        <p:txBody>
          <a:bodyPr wrap="square" lIns="0" tIns="0" rIns="0" bIns="0" rtlCol="0" anchor="ctr"/>
          <a:lstStyle/>
          <a:p>
            <a:pPr indent="0" marL="0">
              <a:buNone/>
            </a:pPr>
            <a:r>
              <a:rPr lang="en-US" sz="1400" b="1" dirty="0">
                <a:solidFill>
                  <a:srgbClr val="0F4C4A"/>
                </a:solidFill>
                <a:latin typeface="Arial" pitchFamily="34" charset="0"/>
                <a:ea typeface="Arial" pitchFamily="34" charset="-122"/>
                <a:cs typeface="Arial" pitchFamily="34" charset="-120"/>
              </a:rPr>
              <a:t>Използвай самата непредвидимост</a:t>
            </a:r>
            <a:endParaRPr lang="en-US" sz="1400" dirty="0"/>
          </a:p>
        </p:txBody>
      </p:sp>
      <p:sp>
        <p:nvSpPr>
          <p:cNvPr id="8" name="Text 6"/>
          <p:cNvSpPr/>
          <p:nvPr/>
        </p:nvSpPr>
        <p:spPr>
          <a:xfrm>
            <a:off x="1371600" y="1481328"/>
            <a:ext cx="7132320" cy="548640"/>
          </a:xfrm>
          <a:prstGeom prst="rect">
            <a:avLst/>
          </a:prstGeom>
          <a:noFill/>
          <a:ln/>
        </p:spPr>
        <p:txBody>
          <a:bodyPr wrap="square" lIns="0" tIns="0" rIns="0" bIns="0" rtlCol="0" anchor="ctr"/>
          <a:lstStyle/>
          <a:p>
            <a:pPr indent="0" marL="0">
              <a:buNone/>
            </a:pPr>
            <a:r>
              <a:rPr lang="en-US" sz="1150" dirty="0">
                <a:solidFill>
                  <a:srgbClr val="1F2937"/>
                </a:solidFill>
                <a:latin typeface="Arial" pitchFamily="34" charset="0"/>
                <a:ea typeface="Arial" pitchFamily="34" charset="-122"/>
                <a:cs typeface="Arial" pitchFamily="34" charset="-120"/>
              </a:rPr>
              <a:t>„Никой не знае какво има вътре — точно затова, не.“ Незнанието е твоят най-силен аргумент.</a:t>
            </a:r>
            <a:endParaRPr lang="en-US" sz="1150" dirty="0"/>
          </a:p>
        </p:txBody>
      </p:sp>
      <p:sp>
        <p:nvSpPr>
          <p:cNvPr id="9" name="Shape 7"/>
          <p:cNvSpPr/>
          <p:nvPr/>
        </p:nvSpPr>
        <p:spPr>
          <a:xfrm>
            <a:off x="457200" y="2203704"/>
            <a:ext cx="8229600" cy="1024128"/>
          </a:xfrm>
          <a:prstGeom prst="roundRect">
            <a:avLst>
              <a:gd name="adj" fmla="val 7143"/>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0" name="Shape 8"/>
          <p:cNvSpPr/>
          <p:nvPr/>
        </p:nvSpPr>
        <p:spPr>
          <a:xfrm>
            <a:off x="658368" y="2459736"/>
            <a:ext cx="512064" cy="512064"/>
          </a:xfrm>
          <a:prstGeom prst="ellipse">
            <a:avLst/>
          </a:prstGeom>
          <a:solidFill>
            <a:srgbClr val="0D9488"/>
          </a:solidFill>
          <a:ln/>
        </p:spPr>
      </p:sp>
      <p:sp>
        <p:nvSpPr>
          <p:cNvPr id="11" name="Text 9"/>
          <p:cNvSpPr/>
          <p:nvPr/>
        </p:nvSpPr>
        <p:spPr>
          <a:xfrm>
            <a:off x="658368" y="2459736"/>
            <a:ext cx="512064" cy="512064"/>
          </a:xfrm>
          <a:prstGeom prst="rect">
            <a:avLst/>
          </a:prstGeom>
          <a:noFill/>
          <a:ln/>
        </p:spPr>
        <p:txBody>
          <a:bodyPr wrap="square" lIns="0" tIns="0" rIns="0" bIns="0" rtlCol="0" anchor="ctr"/>
          <a:lstStyle/>
          <a:p>
            <a:pPr algn="ctr" indent="0" marL="0">
              <a:buNone/>
            </a:pPr>
            <a:r>
              <a:rPr lang="en-US" sz="2000" b="1" dirty="0">
                <a:solidFill>
                  <a:srgbClr val="FFFFFF"/>
                </a:solidFill>
                <a:latin typeface="Arial" pitchFamily="34" charset="0"/>
                <a:ea typeface="Arial" pitchFamily="34" charset="-122"/>
                <a:cs typeface="Arial" pitchFamily="34" charset="-120"/>
              </a:rPr>
              <a:t>2</a:t>
            </a:r>
            <a:endParaRPr lang="en-US" sz="2000" dirty="0"/>
          </a:p>
        </p:txBody>
      </p:sp>
      <p:sp>
        <p:nvSpPr>
          <p:cNvPr id="12" name="Text 10"/>
          <p:cNvSpPr/>
          <p:nvPr/>
        </p:nvSpPr>
        <p:spPr>
          <a:xfrm>
            <a:off x="1371600" y="2331720"/>
            <a:ext cx="7132320" cy="292608"/>
          </a:xfrm>
          <a:prstGeom prst="rect">
            <a:avLst/>
          </a:prstGeom>
          <a:noFill/>
          <a:ln/>
        </p:spPr>
        <p:txBody>
          <a:bodyPr wrap="square" lIns="0" tIns="0" rIns="0" bIns="0" rtlCol="0" anchor="ctr"/>
          <a:lstStyle/>
          <a:p>
            <a:pPr indent="0" marL="0">
              <a:buNone/>
            </a:pPr>
            <a:r>
              <a:rPr lang="en-US" sz="1400" b="1" dirty="0">
                <a:solidFill>
                  <a:srgbClr val="0F4C4A"/>
                </a:solidFill>
                <a:latin typeface="Arial" pitchFamily="34" charset="0"/>
                <a:ea typeface="Arial" pitchFamily="34" charset="-122"/>
                <a:cs typeface="Arial" pitchFamily="34" charset="-120"/>
              </a:rPr>
              <a:t>Кратко и без спор</a:t>
            </a:r>
            <a:endParaRPr lang="en-US" sz="1400" dirty="0"/>
          </a:p>
        </p:txBody>
      </p:sp>
      <p:sp>
        <p:nvSpPr>
          <p:cNvPr id="13" name="Text 11"/>
          <p:cNvSpPr/>
          <p:nvPr/>
        </p:nvSpPr>
        <p:spPr>
          <a:xfrm>
            <a:off x="1371600" y="2633472"/>
            <a:ext cx="7132320" cy="548640"/>
          </a:xfrm>
          <a:prstGeom prst="rect">
            <a:avLst/>
          </a:prstGeom>
          <a:noFill/>
          <a:ln/>
        </p:spPr>
        <p:txBody>
          <a:bodyPr wrap="square" lIns="0" tIns="0" rIns="0" bIns="0" rtlCol="0" anchor="ctr"/>
          <a:lstStyle/>
          <a:p>
            <a:pPr indent="0" marL="0">
              <a:buNone/>
            </a:pPr>
            <a:r>
              <a:rPr lang="en-US" sz="1150" dirty="0">
                <a:solidFill>
                  <a:srgbClr val="1F2937"/>
                </a:solidFill>
                <a:latin typeface="Arial" pitchFamily="34" charset="0"/>
                <a:ea typeface="Arial" pitchFamily="34" charset="-122"/>
                <a:cs typeface="Arial" pitchFamily="34" charset="-120"/>
              </a:rPr>
              <a:t>„Не се занимавам с това.“ Точка. Не влизаш в дебат колко е „силно“ или „безопасно“.</a:t>
            </a:r>
            <a:endParaRPr lang="en-US" sz="1150" dirty="0"/>
          </a:p>
        </p:txBody>
      </p:sp>
      <p:sp>
        <p:nvSpPr>
          <p:cNvPr id="14" name="Shape 12"/>
          <p:cNvSpPr/>
          <p:nvPr/>
        </p:nvSpPr>
        <p:spPr>
          <a:xfrm>
            <a:off x="457200" y="3355848"/>
            <a:ext cx="8229600" cy="1024128"/>
          </a:xfrm>
          <a:prstGeom prst="roundRect">
            <a:avLst>
              <a:gd name="adj" fmla="val 7143"/>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5" name="Shape 13"/>
          <p:cNvSpPr/>
          <p:nvPr/>
        </p:nvSpPr>
        <p:spPr>
          <a:xfrm>
            <a:off x="658368" y="3611880"/>
            <a:ext cx="512064" cy="512064"/>
          </a:xfrm>
          <a:prstGeom prst="ellipse">
            <a:avLst/>
          </a:prstGeom>
          <a:solidFill>
            <a:srgbClr val="E85D4C"/>
          </a:solidFill>
          <a:ln/>
        </p:spPr>
      </p:sp>
      <p:sp>
        <p:nvSpPr>
          <p:cNvPr id="16" name="Text 14"/>
          <p:cNvSpPr/>
          <p:nvPr/>
        </p:nvSpPr>
        <p:spPr>
          <a:xfrm>
            <a:off x="658368" y="3611880"/>
            <a:ext cx="512064" cy="512064"/>
          </a:xfrm>
          <a:prstGeom prst="rect">
            <a:avLst/>
          </a:prstGeom>
          <a:noFill/>
          <a:ln/>
        </p:spPr>
        <p:txBody>
          <a:bodyPr wrap="square" lIns="0" tIns="0" rIns="0" bIns="0" rtlCol="0" anchor="ctr"/>
          <a:lstStyle/>
          <a:p>
            <a:pPr algn="ctr" indent="0" marL="0">
              <a:buNone/>
            </a:pPr>
            <a:r>
              <a:rPr lang="en-US" sz="2000" b="1" dirty="0">
                <a:solidFill>
                  <a:srgbClr val="FFFFFF"/>
                </a:solidFill>
                <a:latin typeface="Arial" pitchFamily="34" charset="0"/>
                <a:ea typeface="Arial" pitchFamily="34" charset="-122"/>
                <a:cs typeface="Arial" pitchFamily="34" charset="-120"/>
              </a:rPr>
              <a:t>3</a:t>
            </a:r>
            <a:endParaRPr lang="en-US" sz="2000" dirty="0"/>
          </a:p>
        </p:txBody>
      </p:sp>
      <p:sp>
        <p:nvSpPr>
          <p:cNvPr id="17" name="Text 15"/>
          <p:cNvSpPr/>
          <p:nvPr/>
        </p:nvSpPr>
        <p:spPr>
          <a:xfrm>
            <a:off x="1371600" y="3483864"/>
            <a:ext cx="7132320" cy="292608"/>
          </a:xfrm>
          <a:prstGeom prst="rect">
            <a:avLst/>
          </a:prstGeom>
          <a:noFill/>
          <a:ln/>
        </p:spPr>
        <p:txBody>
          <a:bodyPr wrap="square" lIns="0" tIns="0" rIns="0" bIns="0" rtlCol="0" anchor="ctr"/>
          <a:lstStyle/>
          <a:p>
            <a:pPr indent="0" marL="0">
              <a:buNone/>
            </a:pPr>
            <a:r>
              <a:rPr lang="en-US" sz="1400" b="1" dirty="0">
                <a:solidFill>
                  <a:srgbClr val="0F4C4A"/>
                </a:solidFill>
                <a:latin typeface="Arial" pitchFamily="34" charset="0"/>
                <a:ea typeface="Arial" pitchFamily="34" charset="-122"/>
                <a:cs typeface="Arial" pitchFamily="34" charset="-120"/>
              </a:rPr>
              <a:t>Изведи и себе си, и приятел</a:t>
            </a:r>
            <a:endParaRPr lang="en-US" sz="1400" dirty="0"/>
          </a:p>
        </p:txBody>
      </p:sp>
      <p:sp>
        <p:nvSpPr>
          <p:cNvPr id="18" name="Text 16"/>
          <p:cNvSpPr/>
          <p:nvPr/>
        </p:nvSpPr>
        <p:spPr>
          <a:xfrm>
            <a:off x="1371600" y="3785616"/>
            <a:ext cx="7132320" cy="548640"/>
          </a:xfrm>
          <a:prstGeom prst="rect">
            <a:avLst/>
          </a:prstGeom>
          <a:noFill/>
          <a:ln/>
        </p:spPr>
        <p:txBody>
          <a:bodyPr wrap="square" lIns="0" tIns="0" rIns="0" bIns="0" rtlCol="0" anchor="ctr"/>
          <a:lstStyle/>
          <a:p>
            <a:pPr indent="0" marL="0">
              <a:buNone/>
            </a:pPr>
            <a:r>
              <a:rPr lang="en-US" sz="1150" dirty="0">
                <a:solidFill>
                  <a:srgbClr val="1F2937"/>
                </a:solidFill>
                <a:latin typeface="Arial" pitchFamily="34" charset="0"/>
                <a:ea typeface="Arial" pitchFamily="34" charset="-122"/>
                <a:cs typeface="Arial" pitchFamily="34" charset="-120"/>
              </a:rPr>
              <a:t>Ако някой в компанията посяга — отдалечи се и вземи приятел със себе си. Отказът е по-лесен заедно.</a:t>
            </a:r>
            <a:endParaRPr lang="en-US" sz="1150" dirty="0"/>
          </a:p>
        </p:txBody>
      </p:sp>
      <p:sp>
        <p:nvSpPr>
          <p:cNvPr id="19" name="Text 17"/>
          <p:cNvSpPr/>
          <p:nvPr/>
        </p:nvSpPr>
        <p:spPr>
          <a:xfrm>
            <a:off x="457200" y="4572000"/>
            <a:ext cx="8229600" cy="274320"/>
          </a:xfrm>
          <a:prstGeom prst="rect">
            <a:avLst/>
          </a:prstGeom>
          <a:noFill/>
          <a:ln/>
        </p:spPr>
        <p:txBody>
          <a:bodyPr wrap="square" lIns="0" tIns="0" rIns="0" bIns="0" rtlCol="0" anchor="ctr"/>
          <a:lstStyle/>
          <a:p>
            <a:pPr indent="0" marL="0">
              <a:buNone/>
            </a:pPr>
            <a:r>
              <a:rPr lang="en-US" sz="1100" i="1" dirty="0">
                <a:solidFill>
                  <a:srgbClr val="5B6B7A"/>
                </a:solidFill>
                <a:latin typeface="Arial" pitchFamily="34" charset="0"/>
                <a:ea typeface="Arial" pitchFamily="34" charset="-122"/>
                <a:cs typeface="Arial" pitchFamily="34" charset="-120"/>
              </a:rPr>
              <a:t>Тренираме това на живо в ролевата игра за синтетични канабиноиди от същия пакет.</a:t>
            </a:r>
            <a:endParaRPr lang="en-US" sz="1100" dirty="0"/>
          </a:p>
        </p:txBody>
      </p:sp>
      <p:sp>
        <p:nvSpPr>
          <p:cNvPr id="20" name="Text 18"/>
          <p:cNvSpPr/>
          <p:nvPr/>
        </p:nvSpPr>
        <p:spPr>
          <a:xfrm>
            <a:off x="457200" y="4828032"/>
            <a:ext cx="5486400" cy="274320"/>
          </a:xfrm>
          <a:prstGeom prst="rect">
            <a:avLst/>
          </a:prstGeom>
          <a:noFill/>
          <a:ln/>
        </p:spPr>
        <p:txBody>
          <a:bodyPr wrap="square" lIns="0" tIns="0" rIns="0" bIns="0" rtlCol="0" anchor="ctr"/>
          <a:lstStyle/>
          <a:p>
            <a:pPr indent="0" marL="0">
              <a:buNone/>
            </a:pPr>
            <a:r>
              <a:rPr lang="en-US" sz="900" dirty="0">
                <a:solidFill>
                  <a:srgbClr val="5B6B7A"/>
                </a:solidFill>
                <a:latin typeface="Arial" pitchFamily="34" charset="0"/>
                <a:ea typeface="Arial" pitchFamily="34" charset="-122"/>
                <a:cs typeface="Arial" pitchFamily="34" charset="-120"/>
              </a:rPr>
              <a:t>„Отвори очите“  •  Синтетични канабиноиди</a:t>
            </a:r>
            <a:endParaRPr lang="en-US" sz="900" dirty="0"/>
          </a:p>
        </p:txBody>
      </p:sp>
      <p:sp>
        <p:nvSpPr>
          <p:cNvPr id="21" name="Text 19"/>
          <p:cNvSpPr/>
          <p:nvPr/>
        </p:nvSpPr>
        <p:spPr>
          <a:xfrm>
            <a:off x="8503920" y="4828032"/>
            <a:ext cx="320040" cy="274320"/>
          </a:xfrm>
          <a:prstGeom prst="rect">
            <a:avLst/>
          </a:prstGeom>
          <a:noFill/>
          <a:ln/>
        </p:spPr>
        <p:txBody>
          <a:bodyPr wrap="square" lIns="0" tIns="0" rIns="0" bIns="0" rtlCol="0" anchor="ctr"/>
          <a:lstStyle/>
          <a:p>
            <a:pPr algn="r" indent="0" marL="0">
              <a:buNone/>
            </a:pPr>
            <a:r>
              <a:rPr lang="en-US" sz="900" dirty="0">
                <a:solidFill>
                  <a:srgbClr val="5B6B7A"/>
                </a:solidFill>
                <a:latin typeface="Arial" pitchFamily="34" charset="0"/>
                <a:ea typeface="Arial" pitchFamily="34" charset="-122"/>
                <a:cs typeface="Arial" pitchFamily="34" charset="-120"/>
              </a:rPr>
              <a:t>10</a:t>
            </a:r>
            <a:endParaRPr lang="en-US" sz="9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54864"/>
            <a:ext cx="8229600" cy="237744"/>
          </a:xfrm>
          <a:prstGeom prst="rect">
            <a:avLst/>
          </a:prstGeom>
          <a:noFill/>
          <a:ln/>
        </p:spPr>
        <p:txBody>
          <a:bodyPr wrap="square" lIns="0" tIns="0" rIns="0" bIns="0" rtlCol="0" anchor="ctr"/>
          <a:lstStyle/>
          <a:p>
            <a:pPr indent="0" marL="0">
              <a:buNone/>
            </a:pPr>
            <a:r>
              <a:rPr lang="en-US" sz="1050" b="1" spc="200" kern="0" dirty="0">
                <a:solidFill>
                  <a:srgbClr val="E85D4C"/>
                </a:solidFill>
                <a:latin typeface="Arial" pitchFamily="34" charset="0"/>
                <a:ea typeface="Arial" pitchFamily="34" charset="-122"/>
                <a:cs typeface="Arial" pitchFamily="34" charset="-120"/>
              </a:rPr>
              <a:t>РАЗПОЗНАЙ И ПОТЪРСИ ПОМОЩ</a:t>
            </a:r>
            <a:endParaRPr lang="en-US" sz="1050" dirty="0"/>
          </a:p>
        </p:txBody>
      </p:sp>
      <p:sp>
        <p:nvSpPr>
          <p:cNvPr id="3" name="Text 1"/>
          <p:cNvSpPr/>
          <p:nvPr/>
        </p:nvSpPr>
        <p:spPr>
          <a:xfrm>
            <a:off x="457200" y="256032"/>
            <a:ext cx="8229600" cy="566928"/>
          </a:xfrm>
          <a:prstGeom prst="rect">
            <a:avLst/>
          </a:prstGeom>
          <a:noFill/>
          <a:ln/>
        </p:spPr>
        <p:txBody>
          <a:bodyPr wrap="square" lIns="0" tIns="0" rIns="0" bIns="0" rtlCol="0" anchor="ctr"/>
          <a:lstStyle/>
          <a:p>
            <a:pPr indent="0" marL="0">
              <a:buNone/>
            </a:pPr>
            <a:r>
              <a:rPr lang="en-US" sz="2700" b="1" dirty="0">
                <a:solidFill>
                  <a:srgbClr val="0F4C4A"/>
                </a:solidFill>
                <a:latin typeface="Arial" pitchFamily="34" charset="0"/>
                <a:ea typeface="Arial" pitchFamily="34" charset="-122"/>
                <a:cs typeface="Arial" pitchFamily="34" charset="-120"/>
              </a:rPr>
              <a:t>Тревожни признаци и къде има помощ</a:t>
            </a:r>
            <a:endParaRPr lang="en-US" sz="2700" dirty="0"/>
          </a:p>
        </p:txBody>
      </p:sp>
      <p:sp>
        <p:nvSpPr>
          <p:cNvPr id="4" name="Shape 2"/>
          <p:cNvSpPr/>
          <p:nvPr/>
        </p:nvSpPr>
        <p:spPr>
          <a:xfrm>
            <a:off x="457200" y="1005840"/>
            <a:ext cx="4114800" cy="3566160"/>
          </a:xfrm>
          <a:prstGeom prst="roundRect">
            <a:avLst>
              <a:gd name="adj" fmla="val 2051"/>
            </a:avLst>
          </a:prstGeom>
          <a:solidFill>
            <a:srgbClr val="EFFAF8"/>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5" name="Text 3"/>
          <p:cNvSpPr/>
          <p:nvPr/>
        </p:nvSpPr>
        <p:spPr>
          <a:xfrm>
            <a:off x="685800" y="1188720"/>
            <a:ext cx="3657600" cy="320040"/>
          </a:xfrm>
          <a:prstGeom prst="rect">
            <a:avLst/>
          </a:prstGeom>
          <a:noFill/>
          <a:ln/>
        </p:spPr>
        <p:txBody>
          <a:bodyPr wrap="square" lIns="0" tIns="0" rIns="0" bIns="0" rtlCol="0" anchor="ctr"/>
          <a:lstStyle/>
          <a:p>
            <a:pPr indent="0" marL="0">
              <a:buNone/>
            </a:pPr>
            <a:r>
              <a:rPr lang="en-US" sz="1400" b="1" dirty="0">
                <a:solidFill>
                  <a:srgbClr val="0F4C4A"/>
                </a:solidFill>
                <a:latin typeface="Arial" pitchFamily="34" charset="0"/>
                <a:ea typeface="Arial" pitchFamily="34" charset="-122"/>
                <a:cs typeface="Arial" pitchFamily="34" charset="-120"/>
              </a:rPr>
              <a:t>Тревожни признаци при човек</a:t>
            </a:r>
            <a:endParaRPr lang="en-US" sz="1400" dirty="0"/>
          </a:p>
        </p:txBody>
      </p:sp>
      <p:sp>
        <p:nvSpPr>
          <p:cNvPr id="6" name="Text 4"/>
          <p:cNvSpPr/>
          <p:nvPr/>
        </p:nvSpPr>
        <p:spPr>
          <a:xfrm>
            <a:off x="685800" y="1572768"/>
            <a:ext cx="3657600" cy="2926080"/>
          </a:xfrm>
          <a:prstGeom prst="rect">
            <a:avLst/>
          </a:prstGeom>
          <a:noFill/>
          <a:ln/>
        </p:spPr>
        <p:txBody>
          <a:bodyPr wrap="square" lIns="0" tIns="0" rIns="0" bIns="0" rtlCol="0" anchor="ctr"/>
          <a:lstStyle/>
          <a:p>
            <a:pPr marL="342900" indent="-342900">
              <a:spcAft>
                <a:spcPts val="900"/>
              </a:spcAft>
              <a:buSzPct val="100000"/>
              <a:buChar char="•"/>
            </a:pPr>
            <a:r>
              <a:rPr lang="en-US" sz="1150" dirty="0">
                <a:solidFill>
                  <a:srgbClr val="1F2937"/>
                </a:solidFill>
                <a:latin typeface="Arial" pitchFamily="34" charset="0"/>
                <a:ea typeface="Arial" pitchFamily="34" charset="-122"/>
                <a:cs typeface="Arial" pitchFamily="34" charset="-120"/>
              </a:rPr>
              <a:t>Внезапна силна тревожност, паника или объркване.</a:t>
            </a:r>
            <a:endParaRPr lang="en-US" sz="1150" dirty="0"/>
          </a:p>
          <a:p>
            <a:pPr marL="342900" indent="-342900">
              <a:spcAft>
                <a:spcPts val="900"/>
              </a:spcAft>
              <a:buSzPct val="100000"/>
              <a:buChar char="•"/>
            </a:pPr>
            <a:r>
              <a:rPr lang="en-US" sz="1150" dirty="0">
                <a:solidFill>
                  <a:srgbClr val="1F2937"/>
                </a:solidFill>
                <a:latin typeface="Arial" pitchFamily="34" charset="0"/>
                <a:ea typeface="Arial" pitchFamily="34" charset="-122"/>
                <a:cs typeface="Arial" pitchFamily="34" charset="-120"/>
              </a:rPr>
              <a:t>Неадекватно поведение или загуба на връзка с реалността.</a:t>
            </a:r>
            <a:endParaRPr lang="en-US" sz="1150" dirty="0"/>
          </a:p>
          <a:p>
            <a:pPr marL="342900" indent="-342900">
              <a:spcAft>
                <a:spcPts val="900"/>
              </a:spcAft>
              <a:buSzPct val="100000"/>
              <a:buChar char="•"/>
            </a:pPr>
            <a:r>
              <a:rPr lang="en-US" sz="1150" dirty="0">
                <a:solidFill>
                  <a:srgbClr val="1F2937"/>
                </a:solidFill>
                <a:latin typeface="Arial" pitchFamily="34" charset="0"/>
                <a:ea typeface="Arial" pitchFamily="34" charset="-122"/>
                <a:cs typeface="Arial" pitchFamily="34" charset="-120"/>
              </a:rPr>
              <a:t>Прилошаване, гърчове, затруднено дишане — спешен случай.</a:t>
            </a:r>
            <a:endParaRPr lang="en-US" sz="1150" dirty="0"/>
          </a:p>
          <a:p>
            <a:pPr marL="342900" indent="-342900">
              <a:spcAft>
                <a:spcPts val="900"/>
              </a:spcAft>
              <a:buSzPct val="100000"/>
              <a:buChar char="•"/>
            </a:pPr>
            <a:r>
              <a:rPr lang="en-US" sz="1150" dirty="0">
                <a:solidFill>
                  <a:srgbClr val="1F2937"/>
                </a:solidFill>
                <a:latin typeface="Arial" pitchFamily="34" charset="0"/>
                <a:ea typeface="Arial" pitchFamily="34" charset="-122"/>
                <a:cs typeface="Arial" pitchFamily="34" charset="-120"/>
              </a:rPr>
              <a:t>Рязка промяна в приятелски кръг и поведение.</a:t>
            </a:r>
            <a:endParaRPr lang="en-US" sz="1150" dirty="0"/>
          </a:p>
          <a:p>
            <a:pPr marL="342900" indent="-342900">
              <a:spcAft>
                <a:spcPts val="900"/>
              </a:spcAft>
              <a:buSzPct val="100000"/>
              <a:buChar char="•"/>
            </a:pPr>
            <a:r>
              <a:rPr lang="en-US" sz="1150" dirty="0">
                <a:solidFill>
                  <a:srgbClr val="1F2937"/>
                </a:solidFill>
                <a:latin typeface="Arial" pitchFamily="34" charset="0"/>
                <a:ea typeface="Arial" pitchFamily="34" charset="-122"/>
                <a:cs typeface="Arial" pitchFamily="34" charset="-120"/>
              </a:rPr>
              <a:t>Шарени пакетчета с надпис „не е за консумация“.</a:t>
            </a:r>
            <a:endParaRPr lang="en-US" sz="1150" dirty="0"/>
          </a:p>
        </p:txBody>
      </p:sp>
      <p:sp>
        <p:nvSpPr>
          <p:cNvPr id="7" name="Shape 5"/>
          <p:cNvSpPr/>
          <p:nvPr/>
        </p:nvSpPr>
        <p:spPr>
          <a:xfrm>
            <a:off x="4800600" y="1005840"/>
            <a:ext cx="3886200" cy="3566160"/>
          </a:xfrm>
          <a:prstGeom prst="roundRect">
            <a:avLst>
              <a:gd name="adj" fmla="val 2051"/>
            </a:avLst>
          </a:prstGeom>
          <a:solidFill>
            <a:srgbClr val="FDF0EE"/>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8" name="Text 6"/>
          <p:cNvSpPr/>
          <p:nvPr/>
        </p:nvSpPr>
        <p:spPr>
          <a:xfrm>
            <a:off x="5029200" y="1188720"/>
            <a:ext cx="3474720" cy="320040"/>
          </a:xfrm>
          <a:prstGeom prst="rect">
            <a:avLst/>
          </a:prstGeom>
          <a:noFill/>
          <a:ln/>
        </p:spPr>
        <p:txBody>
          <a:bodyPr wrap="square" lIns="0" tIns="0" rIns="0" bIns="0" rtlCol="0" anchor="ctr"/>
          <a:lstStyle/>
          <a:p>
            <a:pPr indent="0" marL="0">
              <a:buNone/>
            </a:pPr>
            <a:r>
              <a:rPr lang="en-US" sz="1400" b="1" dirty="0">
                <a:solidFill>
                  <a:srgbClr val="E85D4C"/>
                </a:solidFill>
                <a:latin typeface="Arial" pitchFamily="34" charset="0"/>
                <a:ea typeface="Arial" pitchFamily="34" charset="-122"/>
                <a:cs typeface="Arial" pitchFamily="34" charset="-120"/>
              </a:rPr>
              <a:t>Къде има помощ</a:t>
            </a:r>
            <a:endParaRPr lang="en-US" sz="1400" dirty="0"/>
          </a:p>
        </p:txBody>
      </p:sp>
      <p:sp>
        <p:nvSpPr>
          <p:cNvPr id="9" name="Shape 7"/>
          <p:cNvSpPr/>
          <p:nvPr/>
        </p:nvSpPr>
        <p:spPr>
          <a:xfrm>
            <a:off x="5029200" y="1691640"/>
            <a:ext cx="457200" cy="457200"/>
          </a:xfrm>
          <a:prstGeom prst="ellipse">
            <a:avLst/>
          </a:prstGeom>
          <a:solidFill>
            <a:srgbClr val="E85D4C"/>
          </a:solidFill>
          <a:ln/>
        </p:spPr>
      </p:sp>
      <p:pic>
        <p:nvPicPr>
          <p:cNvPr id="10" name="Image 0" descr="preencoded.png">    </p:cNvPr>
          <p:cNvPicPr>
            <a:picLocks noChangeAspect="1"/>
          </p:cNvPicPr>
          <p:nvPr/>
        </p:nvPicPr>
        <p:blipFill>
          <a:blip r:embed="rId1"/>
          <a:stretch>
            <a:fillRect/>
          </a:stretch>
        </p:blipFill>
        <p:spPr>
          <a:xfrm>
            <a:off x="5148072" y="1810512"/>
            <a:ext cx="219456" cy="219456"/>
          </a:xfrm>
          <a:prstGeom prst="rect">
            <a:avLst/>
          </a:prstGeom>
        </p:spPr>
      </p:pic>
      <p:sp>
        <p:nvSpPr>
          <p:cNvPr id="11" name="Text 8"/>
          <p:cNvSpPr/>
          <p:nvPr/>
        </p:nvSpPr>
        <p:spPr>
          <a:xfrm>
            <a:off x="5669280" y="1664208"/>
            <a:ext cx="2926080" cy="640080"/>
          </a:xfrm>
          <a:prstGeom prst="rect">
            <a:avLst/>
          </a:prstGeom>
          <a:noFill/>
          <a:ln/>
        </p:spPr>
        <p:txBody>
          <a:bodyPr wrap="square" lIns="0" tIns="0" rIns="0" bIns="0" rtlCol="0" anchor="ctr"/>
          <a:lstStyle/>
          <a:p>
            <a:pPr indent="0" marL="0">
              <a:buNone/>
            </a:pPr>
            <a:r>
              <a:rPr lang="en-US" sz="2000" b="1" dirty="0">
                <a:solidFill>
                  <a:srgbClr val="1F2937"/>
                </a:solidFill>
                <a:latin typeface="Arial" pitchFamily="34" charset="0"/>
                <a:ea typeface="Arial" pitchFamily="34" charset="-122"/>
                <a:cs typeface="Arial" pitchFamily="34" charset="-120"/>
              </a:rPr>
              <a:t>112</a:t>
            </a:r>
            <a:endParaRPr lang="en-US" sz="2000" dirty="0"/>
          </a:p>
          <a:p>
            <a:pPr indent="0" marL="0">
              <a:buNone/>
            </a:pPr>
            <a:r>
              <a:rPr lang="en-US" sz="1000" dirty="0">
                <a:solidFill>
                  <a:srgbClr val="5B6B7A"/>
                </a:solidFill>
                <a:latin typeface="Arial" pitchFamily="34" charset="0"/>
                <a:ea typeface="Arial" pitchFamily="34" charset="-122"/>
                <a:cs typeface="Arial" pitchFamily="34" charset="-120"/>
              </a:rPr>
              <a:t>Спешен телефон — при тежка реакция, веднага</a:t>
            </a:r>
            <a:endParaRPr lang="en-US" sz="2000" dirty="0"/>
          </a:p>
        </p:txBody>
      </p:sp>
      <p:sp>
        <p:nvSpPr>
          <p:cNvPr id="12" name="Shape 9"/>
          <p:cNvSpPr/>
          <p:nvPr/>
        </p:nvSpPr>
        <p:spPr>
          <a:xfrm>
            <a:off x="5029200" y="2514600"/>
            <a:ext cx="457200" cy="457200"/>
          </a:xfrm>
          <a:prstGeom prst="ellipse">
            <a:avLst/>
          </a:prstGeom>
          <a:solidFill>
            <a:srgbClr val="E85D4C"/>
          </a:solidFill>
          <a:ln/>
        </p:spPr>
      </p:sp>
      <p:pic>
        <p:nvPicPr>
          <p:cNvPr id="13" name="Image 1" descr="preencoded.png">    </p:cNvPr>
          <p:cNvPicPr>
            <a:picLocks noChangeAspect="1"/>
          </p:cNvPicPr>
          <p:nvPr/>
        </p:nvPicPr>
        <p:blipFill>
          <a:blip r:embed="rId2"/>
          <a:stretch>
            <a:fillRect/>
          </a:stretch>
        </p:blipFill>
        <p:spPr>
          <a:xfrm>
            <a:off x="5148072" y="2633472"/>
            <a:ext cx="219456" cy="219456"/>
          </a:xfrm>
          <a:prstGeom prst="rect">
            <a:avLst/>
          </a:prstGeom>
        </p:spPr>
      </p:pic>
      <p:sp>
        <p:nvSpPr>
          <p:cNvPr id="14" name="Text 10"/>
          <p:cNvSpPr/>
          <p:nvPr/>
        </p:nvSpPr>
        <p:spPr>
          <a:xfrm>
            <a:off x="5669280" y="2487168"/>
            <a:ext cx="2926080" cy="640080"/>
          </a:xfrm>
          <a:prstGeom prst="rect">
            <a:avLst/>
          </a:prstGeom>
          <a:noFill/>
          <a:ln/>
        </p:spPr>
        <p:txBody>
          <a:bodyPr wrap="square" lIns="0" tIns="0" rIns="0" bIns="0" rtlCol="0" anchor="ctr"/>
          <a:lstStyle/>
          <a:p>
            <a:pPr indent="0" marL="0">
              <a:buNone/>
            </a:pPr>
            <a:r>
              <a:rPr lang="en-US" sz="2000" b="1" dirty="0">
                <a:solidFill>
                  <a:srgbClr val="1F2937"/>
                </a:solidFill>
                <a:latin typeface="Arial" pitchFamily="34" charset="0"/>
                <a:ea typeface="Arial" pitchFamily="34" charset="-122"/>
                <a:cs typeface="Arial" pitchFamily="34" charset="-120"/>
              </a:rPr>
              <a:t>116 111</a:t>
            </a:r>
            <a:endParaRPr lang="en-US" sz="2000" dirty="0"/>
          </a:p>
          <a:p>
            <a:pPr indent="0" marL="0">
              <a:buNone/>
            </a:pPr>
            <a:r>
              <a:rPr lang="en-US" sz="1000" dirty="0">
                <a:solidFill>
                  <a:srgbClr val="5B6B7A"/>
                </a:solidFill>
                <a:latin typeface="Arial" pitchFamily="34" charset="0"/>
                <a:ea typeface="Arial" pitchFamily="34" charset="-122"/>
                <a:cs typeface="Arial" pitchFamily="34" charset="-120"/>
              </a:rPr>
              <a:t>Национална линия за деца — безплатно, денонощно</a:t>
            </a:r>
            <a:endParaRPr lang="en-US" sz="2000" dirty="0"/>
          </a:p>
        </p:txBody>
      </p:sp>
      <p:sp>
        <p:nvSpPr>
          <p:cNvPr id="15" name="Text 11"/>
          <p:cNvSpPr/>
          <p:nvPr/>
        </p:nvSpPr>
        <p:spPr>
          <a:xfrm>
            <a:off x="5029200" y="3429000"/>
            <a:ext cx="3429000" cy="1005840"/>
          </a:xfrm>
          <a:prstGeom prst="rect">
            <a:avLst/>
          </a:prstGeom>
          <a:noFill/>
          <a:ln/>
        </p:spPr>
        <p:txBody>
          <a:bodyPr wrap="square" lIns="0" tIns="0" rIns="0" bIns="0" rtlCol="0" anchor="ctr"/>
          <a:lstStyle/>
          <a:p>
            <a:pPr marL="342900" indent="-342900">
              <a:spcAft>
                <a:spcPts val="800"/>
              </a:spcAft>
              <a:buSzPct val="100000"/>
              <a:buChar char="•"/>
            </a:pPr>
            <a:r>
              <a:rPr lang="en-US" sz="1100" dirty="0">
                <a:solidFill>
                  <a:srgbClr val="1F2937"/>
                </a:solidFill>
                <a:latin typeface="Arial" pitchFamily="34" charset="0"/>
                <a:ea typeface="Arial" pitchFamily="34" charset="-122"/>
                <a:cs typeface="Arial" pitchFamily="34" charset="-120"/>
              </a:rPr>
              <a:t>Училищен психолог / педагогически съветник</a:t>
            </a:r>
            <a:endParaRPr lang="en-US" sz="1100" dirty="0"/>
          </a:p>
          <a:p>
            <a:pPr marL="342900" indent="-342900">
              <a:buSzPct val="100000"/>
              <a:buChar char="•"/>
            </a:pPr>
            <a:r>
              <a:rPr lang="en-US" sz="1100" dirty="0">
                <a:solidFill>
                  <a:srgbClr val="1F2937"/>
                </a:solidFill>
                <a:latin typeface="Arial" pitchFamily="34" charset="0"/>
                <a:ea typeface="Arial" pitchFamily="34" charset="-122"/>
                <a:cs typeface="Arial" pitchFamily="34" charset="-120"/>
              </a:rPr>
              <a:t>Платформата „Новите капани“ — секция „Потърси помощ“</a:t>
            </a:r>
            <a:endParaRPr lang="en-US" sz="1100" dirty="0"/>
          </a:p>
        </p:txBody>
      </p:sp>
      <p:sp>
        <p:nvSpPr>
          <p:cNvPr id="16" name="Text 12"/>
          <p:cNvSpPr/>
          <p:nvPr/>
        </p:nvSpPr>
        <p:spPr>
          <a:xfrm>
            <a:off x="457200" y="4828032"/>
            <a:ext cx="5486400" cy="274320"/>
          </a:xfrm>
          <a:prstGeom prst="rect">
            <a:avLst/>
          </a:prstGeom>
          <a:noFill/>
          <a:ln/>
        </p:spPr>
        <p:txBody>
          <a:bodyPr wrap="square" lIns="0" tIns="0" rIns="0" bIns="0" rtlCol="0" anchor="ctr"/>
          <a:lstStyle/>
          <a:p>
            <a:pPr indent="0" marL="0">
              <a:buNone/>
            </a:pPr>
            <a:r>
              <a:rPr lang="en-US" sz="900" dirty="0">
                <a:solidFill>
                  <a:srgbClr val="5B6B7A"/>
                </a:solidFill>
                <a:latin typeface="Arial" pitchFamily="34" charset="0"/>
                <a:ea typeface="Arial" pitchFamily="34" charset="-122"/>
                <a:cs typeface="Arial" pitchFamily="34" charset="-120"/>
              </a:rPr>
              <a:t>„Отвори очите“  •  Синтетични канабиноиди</a:t>
            </a:r>
            <a:endParaRPr lang="en-US" sz="900" dirty="0"/>
          </a:p>
        </p:txBody>
      </p:sp>
      <p:sp>
        <p:nvSpPr>
          <p:cNvPr id="17" name="Text 13"/>
          <p:cNvSpPr/>
          <p:nvPr/>
        </p:nvSpPr>
        <p:spPr>
          <a:xfrm>
            <a:off x="8503920" y="4828032"/>
            <a:ext cx="320040" cy="274320"/>
          </a:xfrm>
          <a:prstGeom prst="rect">
            <a:avLst/>
          </a:prstGeom>
          <a:noFill/>
          <a:ln/>
        </p:spPr>
        <p:txBody>
          <a:bodyPr wrap="square" lIns="0" tIns="0" rIns="0" bIns="0" rtlCol="0" anchor="ctr"/>
          <a:lstStyle/>
          <a:p>
            <a:pPr algn="r" indent="0" marL="0">
              <a:buNone/>
            </a:pPr>
            <a:r>
              <a:rPr lang="en-US" sz="900" dirty="0">
                <a:solidFill>
                  <a:srgbClr val="5B6B7A"/>
                </a:solidFill>
                <a:latin typeface="Arial" pitchFamily="34" charset="0"/>
                <a:ea typeface="Arial" pitchFamily="34" charset="-122"/>
                <a:cs typeface="Arial" pitchFamily="34" charset="-120"/>
              </a:rPr>
              <a:t>11</a:t>
            </a:r>
            <a:endParaRPr lang="en-US" sz="9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EFFAF8"/>
        </a:solidFill>
      </p:bgPr>
    </p:bg>
    <p:spTree>
      <p:nvGrpSpPr>
        <p:cNvPr id="1" name=""/>
        <p:cNvGrpSpPr/>
        <p:nvPr/>
      </p:nvGrpSpPr>
      <p:grpSpPr>
        <a:xfrm>
          <a:off x="0" y="0"/>
          <a:ext cx="0" cy="0"/>
          <a:chOff x="0" y="0"/>
          <a:chExt cx="0" cy="0"/>
        </a:xfrm>
      </p:grpSpPr>
      <p:sp>
        <p:nvSpPr>
          <p:cNvPr id="2" name="Text 0"/>
          <p:cNvSpPr/>
          <p:nvPr/>
        </p:nvSpPr>
        <p:spPr>
          <a:xfrm>
            <a:off x="457200" y="54864"/>
            <a:ext cx="8229600" cy="237744"/>
          </a:xfrm>
          <a:prstGeom prst="rect">
            <a:avLst/>
          </a:prstGeom>
          <a:noFill/>
          <a:ln/>
        </p:spPr>
        <p:txBody>
          <a:bodyPr wrap="square" lIns="0" tIns="0" rIns="0" bIns="0" rtlCol="0" anchor="ctr"/>
          <a:lstStyle/>
          <a:p>
            <a:pPr indent="0" marL="0">
              <a:buNone/>
            </a:pPr>
            <a:r>
              <a:rPr lang="en-US" sz="1050" b="1" spc="200" kern="0" dirty="0">
                <a:solidFill>
                  <a:srgbClr val="E85D4C"/>
                </a:solidFill>
                <a:latin typeface="Arial" pitchFamily="34" charset="0"/>
                <a:ea typeface="Arial" pitchFamily="34" charset="-122"/>
                <a:cs typeface="Arial" pitchFamily="34" charset="-120"/>
              </a:rPr>
              <a:t>ПРЕДИ ДА ПРИКЛЮЧИМ</a:t>
            </a:r>
            <a:endParaRPr lang="en-US" sz="1050" dirty="0"/>
          </a:p>
        </p:txBody>
      </p:sp>
      <p:sp>
        <p:nvSpPr>
          <p:cNvPr id="3" name="Text 1"/>
          <p:cNvSpPr/>
          <p:nvPr/>
        </p:nvSpPr>
        <p:spPr>
          <a:xfrm>
            <a:off x="457200" y="256032"/>
            <a:ext cx="8229600" cy="566928"/>
          </a:xfrm>
          <a:prstGeom prst="rect">
            <a:avLst/>
          </a:prstGeom>
          <a:noFill/>
          <a:ln/>
        </p:spPr>
        <p:txBody>
          <a:bodyPr wrap="square" lIns="0" tIns="0" rIns="0" bIns="0" rtlCol="0" anchor="ctr"/>
          <a:lstStyle/>
          <a:p>
            <a:pPr indent="0" marL="0">
              <a:buNone/>
            </a:pPr>
            <a:r>
              <a:rPr lang="en-US" sz="2700" b="1" dirty="0">
                <a:solidFill>
                  <a:srgbClr val="0F4C4A"/>
                </a:solidFill>
                <a:latin typeface="Arial" pitchFamily="34" charset="0"/>
                <a:ea typeface="Arial" pitchFamily="34" charset="-122"/>
                <a:cs typeface="Arial" pitchFamily="34" charset="-120"/>
              </a:rPr>
              <a:t>Три неща, които да вземеш от този час</a:t>
            </a:r>
            <a:endParaRPr lang="en-US" sz="2700" dirty="0"/>
          </a:p>
        </p:txBody>
      </p:sp>
      <p:sp>
        <p:nvSpPr>
          <p:cNvPr id="4" name="Shape 2"/>
          <p:cNvSpPr/>
          <p:nvPr/>
        </p:nvSpPr>
        <p:spPr>
          <a:xfrm>
            <a:off x="457200" y="1097280"/>
            <a:ext cx="2679192" cy="2377440"/>
          </a:xfrm>
          <a:prstGeom prst="roundRect">
            <a:avLst>
              <a:gd name="adj" fmla="val 3077"/>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5" name="Shape 3"/>
          <p:cNvSpPr/>
          <p:nvPr/>
        </p:nvSpPr>
        <p:spPr>
          <a:xfrm>
            <a:off x="1517904" y="1325880"/>
            <a:ext cx="566928" cy="566928"/>
          </a:xfrm>
          <a:prstGeom prst="ellipse">
            <a:avLst/>
          </a:prstGeom>
          <a:solidFill>
            <a:srgbClr val="0D9488"/>
          </a:solidFill>
          <a:ln/>
        </p:spPr>
      </p:sp>
      <p:pic>
        <p:nvPicPr>
          <p:cNvPr id="6" name="Image 0" descr="preencoded.png">    </p:cNvPr>
          <p:cNvPicPr>
            <a:picLocks noChangeAspect="1"/>
          </p:cNvPicPr>
          <p:nvPr/>
        </p:nvPicPr>
        <p:blipFill>
          <a:blip r:embed="rId1"/>
          <a:stretch>
            <a:fillRect/>
          </a:stretch>
        </p:blipFill>
        <p:spPr>
          <a:xfrm>
            <a:off x="1665305" y="1473281"/>
            <a:ext cx="272125" cy="272125"/>
          </a:xfrm>
          <a:prstGeom prst="rect">
            <a:avLst/>
          </a:prstGeom>
        </p:spPr>
      </p:pic>
      <p:sp>
        <p:nvSpPr>
          <p:cNvPr id="7" name="Text 4"/>
          <p:cNvSpPr/>
          <p:nvPr/>
        </p:nvSpPr>
        <p:spPr>
          <a:xfrm>
            <a:off x="621792" y="2057400"/>
            <a:ext cx="2350008" cy="685800"/>
          </a:xfrm>
          <a:prstGeom prst="rect">
            <a:avLst/>
          </a:prstGeom>
          <a:noFill/>
          <a:ln/>
        </p:spPr>
        <p:txBody>
          <a:bodyPr wrap="square" lIns="0" tIns="0" rIns="0" bIns="0" rtlCol="0" anchor="ctr"/>
          <a:lstStyle/>
          <a:p>
            <a:pPr algn="ctr" indent="0" marL="0">
              <a:buNone/>
            </a:pPr>
            <a:r>
              <a:rPr lang="en-US" sz="1300" b="1" dirty="0">
                <a:solidFill>
                  <a:srgbClr val="0F4C4A"/>
                </a:solidFill>
                <a:latin typeface="Arial" pitchFamily="34" charset="0"/>
                <a:ea typeface="Arial" pitchFamily="34" charset="-122"/>
                <a:cs typeface="Arial" pitchFamily="34" charset="-120"/>
              </a:rPr>
              <a:t>Не е трева — химия е</a:t>
            </a:r>
            <a:endParaRPr lang="en-US" sz="1300" dirty="0"/>
          </a:p>
        </p:txBody>
      </p:sp>
      <p:sp>
        <p:nvSpPr>
          <p:cNvPr id="8" name="Text 5"/>
          <p:cNvSpPr/>
          <p:nvPr/>
        </p:nvSpPr>
        <p:spPr>
          <a:xfrm>
            <a:off x="621792" y="2697480"/>
            <a:ext cx="2350008" cy="777240"/>
          </a:xfrm>
          <a:prstGeom prst="rect">
            <a:avLst/>
          </a:prstGeom>
          <a:noFill/>
          <a:ln/>
        </p:spPr>
        <p:txBody>
          <a:bodyPr wrap="square" lIns="0" tIns="0" rIns="0" bIns="0" rtlCol="0" anchor="ctr"/>
          <a:lstStyle/>
          <a:p>
            <a:pPr algn="ctr" indent="0" marL="0">
              <a:buNone/>
            </a:pPr>
            <a:r>
              <a:rPr lang="en-US" sz="1050" dirty="0">
                <a:solidFill>
                  <a:srgbClr val="1F2937"/>
                </a:solidFill>
                <a:latin typeface="Arial" pitchFamily="34" charset="0"/>
                <a:ea typeface="Arial" pitchFamily="34" charset="-122"/>
                <a:cs typeface="Arial" pitchFamily="34" charset="-120"/>
              </a:rPr>
              <a:t>Растението е само маскировка. Активното е лабораторен химикал, който не виждаш и не можеш да измериш.</a:t>
            </a:r>
            <a:endParaRPr lang="en-US" sz="1050" dirty="0"/>
          </a:p>
        </p:txBody>
      </p:sp>
      <p:sp>
        <p:nvSpPr>
          <p:cNvPr id="9" name="Shape 6"/>
          <p:cNvSpPr/>
          <p:nvPr/>
        </p:nvSpPr>
        <p:spPr>
          <a:xfrm>
            <a:off x="3236976" y="1097280"/>
            <a:ext cx="2679192" cy="2377440"/>
          </a:xfrm>
          <a:prstGeom prst="roundRect">
            <a:avLst>
              <a:gd name="adj" fmla="val 3077"/>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0" name="Shape 7"/>
          <p:cNvSpPr/>
          <p:nvPr/>
        </p:nvSpPr>
        <p:spPr>
          <a:xfrm>
            <a:off x="4297680" y="1325880"/>
            <a:ext cx="566928" cy="566928"/>
          </a:xfrm>
          <a:prstGeom prst="ellipse">
            <a:avLst/>
          </a:prstGeom>
          <a:solidFill>
            <a:srgbClr val="0D9488"/>
          </a:solidFill>
          <a:ln/>
        </p:spPr>
      </p:sp>
      <p:pic>
        <p:nvPicPr>
          <p:cNvPr id="11" name="Image 1" descr="preencoded.png">    </p:cNvPr>
          <p:cNvPicPr>
            <a:picLocks noChangeAspect="1"/>
          </p:cNvPicPr>
          <p:nvPr/>
        </p:nvPicPr>
        <p:blipFill>
          <a:blip r:embed="rId2"/>
          <a:stretch>
            <a:fillRect/>
          </a:stretch>
        </p:blipFill>
        <p:spPr>
          <a:xfrm>
            <a:off x="4445081" y="1473281"/>
            <a:ext cx="272125" cy="272125"/>
          </a:xfrm>
          <a:prstGeom prst="rect">
            <a:avLst/>
          </a:prstGeom>
        </p:spPr>
      </p:pic>
      <p:sp>
        <p:nvSpPr>
          <p:cNvPr id="12" name="Text 8"/>
          <p:cNvSpPr/>
          <p:nvPr/>
        </p:nvSpPr>
        <p:spPr>
          <a:xfrm>
            <a:off x="3401568" y="2057400"/>
            <a:ext cx="2350008" cy="685800"/>
          </a:xfrm>
          <a:prstGeom prst="rect">
            <a:avLst/>
          </a:prstGeom>
          <a:noFill/>
          <a:ln/>
        </p:spPr>
        <p:txBody>
          <a:bodyPr wrap="square" lIns="0" tIns="0" rIns="0" bIns="0" rtlCol="0" anchor="ctr"/>
          <a:lstStyle/>
          <a:p>
            <a:pPr algn="ctr" indent="0" marL="0">
              <a:buNone/>
            </a:pPr>
            <a:r>
              <a:rPr lang="en-US" sz="1300" b="1" dirty="0">
                <a:solidFill>
                  <a:srgbClr val="0F4C4A"/>
                </a:solidFill>
                <a:latin typeface="Arial" pitchFamily="34" charset="0"/>
                <a:ea typeface="Arial" pitchFamily="34" charset="-122"/>
                <a:cs typeface="Arial" pitchFamily="34" charset="-120"/>
              </a:rPr>
              <a:t>Непредвидимо всеки път</a:t>
            </a:r>
            <a:endParaRPr lang="en-US" sz="1300" dirty="0"/>
          </a:p>
        </p:txBody>
      </p:sp>
      <p:sp>
        <p:nvSpPr>
          <p:cNvPr id="13" name="Text 9"/>
          <p:cNvSpPr/>
          <p:nvPr/>
        </p:nvSpPr>
        <p:spPr>
          <a:xfrm>
            <a:off x="3401568" y="2697480"/>
            <a:ext cx="2350008" cy="777240"/>
          </a:xfrm>
          <a:prstGeom prst="rect">
            <a:avLst/>
          </a:prstGeom>
          <a:noFill/>
          <a:ln/>
        </p:spPr>
        <p:txBody>
          <a:bodyPr wrap="square" lIns="0" tIns="0" rIns="0" bIns="0" rtlCol="0" anchor="ctr"/>
          <a:lstStyle/>
          <a:p>
            <a:pPr algn="ctr" indent="0" marL="0">
              <a:buNone/>
            </a:pPr>
            <a:r>
              <a:rPr lang="en-US" sz="1050" dirty="0">
                <a:solidFill>
                  <a:srgbClr val="1F2937"/>
                </a:solidFill>
                <a:latin typeface="Arial" pitchFamily="34" charset="0"/>
                <a:ea typeface="Arial" pitchFamily="34" charset="-122"/>
                <a:cs typeface="Arial" pitchFamily="34" charset="-120"/>
              </a:rPr>
              <a:t>Едно и също име, различен химикал и различна сила. Никой не знае какво съдържа този конкретен път.</a:t>
            </a:r>
            <a:endParaRPr lang="en-US" sz="1050" dirty="0"/>
          </a:p>
        </p:txBody>
      </p:sp>
      <p:sp>
        <p:nvSpPr>
          <p:cNvPr id="14" name="Shape 10"/>
          <p:cNvSpPr/>
          <p:nvPr/>
        </p:nvSpPr>
        <p:spPr>
          <a:xfrm>
            <a:off x="6016752" y="1097280"/>
            <a:ext cx="2679192" cy="2377440"/>
          </a:xfrm>
          <a:prstGeom prst="roundRect">
            <a:avLst>
              <a:gd name="adj" fmla="val 3077"/>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5" name="Shape 11"/>
          <p:cNvSpPr/>
          <p:nvPr/>
        </p:nvSpPr>
        <p:spPr>
          <a:xfrm>
            <a:off x="7077456" y="1325880"/>
            <a:ext cx="566928" cy="566928"/>
          </a:xfrm>
          <a:prstGeom prst="ellipse">
            <a:avLst/>
          </a:prstGeom>
          <a:solidFill>
            <a:srgbClr val="0D9488"/>
          </a:solidFill>
          <a:ln/>
        </p:spPr>
      </p:sp>
      <p:pic>
        <p:nvPicPr>
          <p:cNvPr id="16" name="Image 2" descr="preencoded.png">    </p:cNvPr>
          <p:cNvPicPr>
            <a:picLocks noChangeAspect="1"/>
          </p:cNvPicPr>
          <p:nvPr/>
        </p:nvPicPr>
        <p:blipFill>
          <a:blip r:embed="rId3"/>
          <a:stretch>
            <a:fillRect/>
          </a:stretch>
        </p:blipFill>
        <p:spPr>
          <a:xfrm>
            <a:off x="7224857" y="1473281"/>
            <a:ext cx="272125" cy="272125"/>
          </a:xfrm>
          <a:prstGeom prst="rect">
            <a:avLst/>
          </a:prstGeom>
        </p:spPr>
      </p:pic>
      <p:sp>
        <p:nvSpPr>
          <p:cNvPr id="17" name="Text 12"/>
          <p:cNvSpPr/>
          <p:nvPr/>
        </p:nvSpPr>
        <p:spPr>
          <a:xfrm>
            <a:off x="6181344" y="2057400"/>
            <a:ext cx="2350008" cy="685800"/>
          </a:xfrm>
          <a:prstGeom prst="rect">
            <a:avLst/>
          </a:prstGeom>
          <a:noFill/>
          <a:ln/>
        </p:spPr>
        <p:txBody>
          <a:bodyPr wrap="square" lIns="0" tIns="0" rIns="0" bIns="0" rtlCol="0" anchor="ctr"/>
          <a:lstStyle/>
          <a:p>
            <a:pPr algn="ctr" indent="0" marL="0">
              <a:buNone/>
            </a:pPr>
            <a:r>
              <a:rPr lang="en-US" sz="1300" b="1" dirty="0">
                <a:solidFill>
                  <a:srgbClr val="0F4C4A"/>
                </a:solidFill>
                <a:latin typeface="Arial" pitchFamily="34" charset="0"/>
                <a:ea typeface="Arial" pitchFamily="34" charset="-122"/>
                <a:cs typeface="Arial" pitchFamily="34" charset="-120"/>
              </a:rPr>
              <a:t>112 спасява живот</a:t>
            </a:r>
            <a:endParaRPr lang="en-US" sz="1300" dirty="0"/>
          </a:p>
        </p:txBody>
      </p:sp>
      <p:sp>
        <p:nvSpPr>
          <p:cNvPr id="18" name="Text 13"/>
          <p:cNvSpPr/>
          <p:nvPr/>
        </p:nvSpPr>
        <p:spPr>
          <a:xfrm>
            <a:off x="6181344" y="2697480"/>
            <a:ext cx="2350008" cy="777240"/>
          </a:xfrm>
          <a:prstGeom prst="rect">
            <a:avLst/>
          </a:prstGeom>
          <a:noFill/>
          <a:ln/>
        </p:spPr>
        <p:txBody>
          <a:bodyPr wrap="square" lIns="0" tIns="0" rIns="0" bIns="0" rtlCol="0" anchor="ctr"/>
          <a:lstStyle/>
          <a:p>
            <a:pPr algn="ctr" indent="0" marL="0">
              <a:buNone/>
            </a:pPr>
            <a:r>
              <a:rPr lang="en-US" sz="1050" dirty="0">
                <a:solidFill>
                  <a:srgbClr val="1F2937"/>
                </a:solidFill>
                <a:latin typeface="Arial" pitchFamily="34" charset="0"/>
                <a:ea typeface="Arial" pitchFamily="34" charset="-122"/>
                <a:cs typeface="Arial" pitchFamily="34" charset="-120"/>
              </a:rPr>
              <a:t>При тежка реакция — обаждаш се веднага. Търсенето на помощ не е предателство, а грижа.</a:t>
            </a:r>
            <a:endParaRPr lang="en-US" sz="1050" dirty="0"/>
          </a:p>
        </p:txBody>
      </p:sp>
      <p:sp>
        <p:nvSpPr>
          <p:cNvPr id="19" name="Shape 14"/>
          <p:cNvSpPr/>
          <p:nvPr/>
        </p:nvSpPr>
        <p:spPr>
          <a:xfrm>
            <a:off x="457200" y="3703320"/>
            <a:ext cx="8229600" cy="960120"/>
          </a:xfrm>
          <a:prstGeom prst="roundRect">
            <a:avLst>
              <a:gd name="adj" fmla="val 7619"/>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20" name="Text 15"/>
          <p:cNvSpPr/>
          <p:nvPr/>
        </p:nvSpPr>
        <p:spPr>
          <a:xfrm>
            <a:off x="685800" y="3822192"/>
            <a:ext cx="7772400" cy="256032"/>
          </a:xfrm>
          <a:prstGeom prst="rect">
            <a:avLst/>
          </a:prstGeom>
          <a:noFill/>
          <a:ln/>
        </p:spPr>
        <p:txBody>
          <a:bodyPr wrap="square" lIns="0" tIns="0" rIns="0" bIns="0" rtlCol="0" anchor="ctr"/>
          <a:lstStyle/>
          <a:p>
            <a:pPr indent="0" marL="0">
              <a:buNone/>
            </a:pPr>
            <a:r>
              <a:rPr lang="en-US" sz="1050" b="1" spc="150" kern="0" dirty="0">
                <a:solidFill>
                  <a:srgbClr val="E85D4C"/>
                </a:solidFill>
                <a:latin typeface="Arial" pitchFamily="34" charset="0"/>
                <a:ea typeface="Arial" pitchFamily="34" charset="-122"/>
                <a:cs typeface="Arial" pitchFamily="34" charset="-120"/>
              </a:rPr>
              <a:t>Въпрос за финална дискусия</a:t>
            </a:r>
            <a:endParaRPr lang="en-US" sz="1050" dirty="0"/>
          </a:p>
        </p:txBody>
      </p:sp>
      <p:sp>
        <p:nvSpPr>
          <p:cNvPr id="21" name="Text 16"/>
          <p:cNvSpPr/>
          <p:nvPr/>
        </p:nvSpPr>
        <p:spPr>
          <a:xfrm>
            <a:off x="685800" y="4096512"/>
            <a:ext cx="7772400" cy="457200"/>
          </a:xfrm>
          <a:prstGeom prst="rect">
            <a:avLst/>
          </a:prstGeom>
          <a:noFill/>
          <a:ln/>
        </p:spPr>
        <p:txBody>
          <a:bodyPr wrap="square" lIns="0" tIns="0" rIns="0" bIns="0" rtlCol="0" anchor="ctr"/>
          <a:lstStyle/>
          <a:p>
            <a:pPr indent="0" marL="0">
              <a:buNone/>
            </a:pPr>
            <a:r>
              <a:rPr lang="en-US" sz="1350" i="1" dirty="0">
                <a:solidFill>
                  <a:srgbClr val="1F2937"/>
                </a:solidFill>
                <a:latin typeface="Arial" pitchFamily="34" charset="0"/>
                <a:ea typeface="Arial" pitchFamily="34" charset="-122"/>
                <a:cs typeface="Arial" pitchFamily="34" charset="-120"/>
              </a:rPr>
              <a:t>„Защо мислиш, че на нещо опасно се дава име, което звучи познато и безобидно?“</a:t>
            </a:r>
            <a:endParaRPr lang="en-US" sz="1350" dirty="0"/>
          </a:p>
        </p:txBody>
      </p:sp>
      <p:sp>
        <p:nvSpPr>
          <p:cNvPr id="22" name="Text 17"/>
          <p:cNvSpPr/>
          <p:nvPr/>
        </p:nvSpPr>
        <p:spPr>
          <a:xfrm>
            <a:off x="457200" y="4828032"/>
            <a:ext cx="5486400" cy="274320"/>
          </a:xfrm>
          <a:prstGeom prst="rect">
            <a:avLst/>
          </a:prstGeom>
          <a:noFill/>
          <a:ln/>
        </p:spPr>
        <p:txBody>
          <a:bodyPr wrap="square" lIns="0" tIns="0" rIns="0" bIns="0" rtlCol="0" anchor="ctr"/>
          <a:lstStyle/>
          <a:p>
            <a:pPr indent="0" marL="0">
              <a:buNone/>
            </a:pPr>
            <a:r>
              <a:rPr lang="en-US" sz="900" dirty="0">
                <a:solidFill>
                  <a:srgbClr val="5B6B7A"/>
                </a:solidFill>
                <a:latin typeface="Arial" pitchFamily="34" charset="0"/>
                <a:ea typeface="Arial" pitchFamily="34" charset="-122"/>
                <a:cs typeface="Arial" pitchFamily="34" charset="-120"/>
              </a:rPr>
              <a:t>„Отвори очите“  •  Синтетични канабиноиди</a:t>
            </a:r>
            <a:endParaRPr lang="en-US" sz="900" dirty="0"/>
          </a:p>
        </p:txBody>
      </p:sp>
      <p:sp>
        <p:nvSpPr>
          <p:cNvPr id="23" name="Text 18"/>
          <p:cNvSpPr/>
          <p:nvPr/>
        </p:nvSpPr>
        <p:spPr>
          <a:xfrm>
            <a:off x="8503920" y="4828032"/>
            <a:ext cx="320040" cy="274320"/>
          </a:xfrm>
          <a:prstGeom prst="rect">
            <a:avLst/>
          </a:prstGeom>
          <a:noFill/>
          <a:ln/>
        </p:spPr>
        <p:txBody>
          <a:bodyPr wrap="square" lIns="0" tIns="0" rIns="0" bIns="0" rtlCol="0" anchor="ctr"/>
          <a:lstStyle/>
          <a:p>
            <a:pPr algn="r" indent="0" marL="0">
              <a:buNone/>
            </a:pPr>
            <a:r>
              <a:rPr lang="en-US" sz="900" dirty="0">
                <a:solidFill>
                  <a:srgbClr val="5B6B7A"/>
                </a:solidFill>
                <a:latin typeface="Arial" pitchFamily="34" charset="0"/>
                <a:ea typeface="Arial" pitchFamily="34" charset="-122"/>
                <a:cs typeface="Arial" pitchFamily="34" charset="-120"/>
              </a:rPr>
              <a:t>12</a:t>
            </a:r>
            <a:endParaRPr lang="en-US" sz="9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54864"/>
            <a:ext cx="8229600" cy="237744"/>
          </a:xfrm>
          <a:prstGeom prst="rect">
            <a:avLst/>
          </a:prstGeom>
          <a:noFill/>
          <a:ln/>
        </p:spPr>
        <p:txBody>
          <a:bodyPr wrap="square" lIns="0" tIns="0" rIns="0" bIns="0" rtlCol="0" anchor="ctr"/>
          <a:lstStyle/>
          <a:p>
            <a:pPr indent="0" marL="0">
              <a:buNone/>
            </a:pPr>
            <a:r>
              <a:rPr lang="en-US" sz="1050" b="1" spc="200" kern="0" dirty="0">
                <a:solidFill>
                  <a:srgbClr val="E85D4C"/>
                </a:solidFill>
                <a:latin typeface="Arial" pitchFamily="34" charset="0"/>
                <a:ea typeface="Arial" pitchFamily="34" charset="-122"/>
                <a:cs typeface="Arial" pitchFamily="34" charset="-120"/>
              </a:rPr>
              <a:t>УМЕНИЕ ЗА ЦЯЛ ЖИВОТ</a:t>
            </a:r>
            <a:endParaRPr lang="en-US" sz="1050" dirty="0"/>
          </a:p>
        </p:txBody>
      </p:sp>
      <p:sp>
        <p:nvSpPr>
          <p:cNvPr id="3" name="Text 1"/>
          <p:cNvSpPr/>
          <p:nvPr/>
        </p:nvSpPr>
        <p:spPr>
          <a:xfrm>
            <a:off x="457200" y="256032"/>
            <a:ext cx="8229600" cy="566928"/>
          </a:xfrm>
          <a:prstGeom prst="rect">
            <a:avLst/>
          </a:prstGeom>
          <a:noFill/>
          <a:ln/>
        </p:spPr>
        <p:txBody>
          <a:bodyPr wrap="square" lIns="0" tIns="0" rIns="0" bIns="0" rtlCol="0" anchor="ctr"/>
          <a:lstStyle/>
          <a:p>
            <a:pPr indent="0" marL="0">
              <a:buNone/>
            </a:pPr>
            <a:r>
              <a:rPr lang="en-US" sz="2700" b="1" dirty="0">
                <a:solidFill>
                  <a:srgbClr val="0F4C4A"/>
                </a:solidFill>
                <a:latin typeface="Arial" pitchFamily="34" charset="0"/>
                <a:ea typeface="Arial" pitchFamily="34" charset="-122"/>
                <a:cs typeface="Arial" pitchFamily="34" charset="-120"/>
              </a:rPr>
              <a:t>Как да мислиш за всяко „ново“ вещество</a:t>
            </a:r>
            <a:endParaRPr lang="en-US" sz="2700" dirty="0"/>
          </a:p>
        </p:txBody>
      </p:sp>
      <p:sp>
        <p:nvSpPr>
          <p:cNvPr id="4" name="Shape 2"/>
          <p:cNvSpPr/>
          <p:nvPr/>
        </p:nvSpPr>
        <p:spPr>
          <a:xfrm>
            <a:off x="457200" y="1097280"/>
            <a:ext cx="8229600" cy="1280160"/>
          </a:xfrm>
          <a:prstGeom prst="roundRect">
            <a:avLst>
              <a:gd name="adj" fmla="val 5714"/>
            </a:avLst>
          </a:prstGeom>
          <a:solidFill>
            <a:srgbClr val="EFFAF8"/>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5" name="Text 3"/>
          <p:cNvSpPr/>
          <p:nvPr/>
        </p:nvSpPr>
        <p:spPr>
          <a:xfrm>
            <a:off x="822960" y="1234440"/>
            <a:ext cx="7498080" cy="1005840"/>
          </a:xfrm>
          <a:prstGeom prst="rect">
            <a:avLst/>
          </a:prstGeom>
          <a:noFill/>
          <a:ln/>
        </p:spPr>
        <p:txBody>
          <a:bodyPr wrap="square" lIns="0" tIns="0" rIns="0" bIns="0" rtlCol="0" anchor="ctr"/>
          <a:lstStyle/>
          <a:p>
            <a:pPr algn="ctr" indent="0" marL="0">
              <a:buNone/>
            </a:pPr>
            <a:r>
              <a:rPr lang="en-US" sz="1600" b="1" dirty="0">
                <a:solidFill>
                  <a:srgbClr val="0F4C4A"/>
                </a:solidFill>
                <a:latin typeface="Arial" pitchFamily="34" charset="0"/>
                <a:ea typeface="Arial" pitchFamily="34" charset="-122"/>
                <a:cs typeface="Arial" pitchFamily="34" charset="-120"/>
              </a:rPr>
              <a:t>Ако не знаеш какво точно е, кой го е направил и какво може да причини — това вече е достатъчно да кажеш „не“.</a:t>
            </a:r>
            <a:endParaRPr lang="en-US" sz="1600" dirty="0"/>
          </a:p>
        </p:txBody>
      </p:sp>
      <p:sp>
        <p:nvSpPr>
          <p:cNvPr id="6" name="Shape 4"/>
          <p:cNvSpPr/>
          <p:nvPr/>
        </p:nvSpPr>
        <p:spPr>
          <a:xfrm>
            <a:off x="457200" y="2606040"/>
            <a:ext cx="2679192" cy="1965960"/>
          </a:xfrm>
          <a:prstGeom prst="roundRect">
            <a:avLst>
              <a:gd name="adj" fmla="val 3721"/>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7" name="Shape 5"/>
          <p:cNvSpPr/>
          <p:nvPr/>
        </p:nvSpPr>
        <p:spPr>
          <a:xfrm>
            <a:off x="658368" y="2788920"/>
            <a:ext cx="475488" cy="475488"/>
          </a:xfrm>
          <a:prstGeom prst="ellipse">
            <a:avLst/>
          </a:prstGeom>
          <a:solidFill>
            <a:srgbClr val="E85D4C"/>
          </a:solidFill>
          <a:ln/>
        </p:spPr>
      </p:sp>
      <p:pic>
        <p:nvPicPr>
          <p:cNvPr id="8" name="Image 0" descr="preencoded.png">    </p:cNvPr>
          <p:cNvPicPr>
            <a:picLocks noChangeAspect="1"/>
          </p:cNvPicPr>
          <p:nvPr/>
        </p:nvPicPr>
        <p:blipFill>
          <a:blip r:embed="rId1"/>
          <a:stretch>
            <a:fillRect/>
          </a:stretch>
        </p:blipFill>
        <p:spPr>
          <a:xfrm>
            <a:off x="781995" y="2912547"/>
            <a:ext cx="228234" cy="228234"/>
          </a:xfrm>
          <a:prstGeom prst="rect">
            <a:avLst/>
          </a:prstGeom>
        </p:spPr>
      </p:pic>
      <p:sp>
        <p:nvSpPr>
          <p:cNvPr id="9" name="Text 6"/>
          <p:cNvSpPr/>
          <p:nvPr/>
        </p:nvSpPr>
        <p:spPr>
          <a:xfrm>
            <a:off x="1280160" y="2807208"/>
            <a:ext cx="1737360" cy="502920"/>
          </a:xfrm>
          <a:prstGeom prst="rect">
            <a:avLst/>
          </a:prstGeom>
          <a:noFill/>
          <a:ln/>
        </p:spPr>
        <p:txBody>
          <a:bodyPr wrap="square" lIns="0" tIns="0" rIns="0" bIns="0" rtlCol="0" anchor="ctr"/>
          <a:lstStyle/>
          <a:p>
            <a:pPr indent="0" marL="0">
              <a:buNone/>
            </a:pPr>
            <a:r>
              <a:rPr lang="en-US" sz="1250" b="1" dirty="0">
                <a:solidFill>
                  <a:srgbClr val="0F4C4A"/>
                </a:solidFill>
                <a:latin typeface="Arial" pitchFamily="34" charset="0"/>
                <a:ea typeface="Arial" pitchFamily="34" charset="-122"/>
                <a:cs typeface="Arial" pitchFamily="34" charset="-120"/>
              </a:rPr>
              <a:t>„Ново“ ≠ „безопасно“</a:t>
            </a:r>
            <a:endParaRPr lang="en-US" sz="1250" dirty="0"/>
          </a:p>
        </p:txBody>
      </p:sp>
      <p:sp>
        <p:nvSpPr>
          <p:cNvPr id="10" name="Text 7"/>
          <p:cNvSpPr/>
          <p:nvPr/>
        </p:nvSpPr>
        <p:spPr>
          <a:xfrm>
            <a:off x="658368" y="3364992"/>
            <a:ext cx="2331720" cy="1097280"/>
          </a:xfrm>
          <a:prstGeom prst="rect">
            <a:avLst/>
          </a:prstGeom>
          <a:noFill/>
          <a:ln/>
        </p:spPr>
        <p:txBody>
          <a:bodyPr wrap="square" lIns="0" tIns="0" rIns="0" bIns="0" rtlCol="0" anchor="ctr"/>
          <a:lstStyle/>
          <a:p>
            <a:pPr indent="0" marL="0">
              <a:buNone/>
            </a:pPr>
            <a:r>
              <a:rPr lang="en-US" sz="1050" dirty="0">
                <a:solidFill>
                  <a:srgbClr val="1F2937"/>
                </a:solidFill>
                <a:latin typeface="Arial" pitchFamily="34" charset="0"/>
                <a:ea typeface="Arial" pitchFamily="34" charset="-122"/>
                <a:cs typeface="Arial" pitchFamily="34" charset="-120"/>
              </a:rPr>
              <a:t>Новите вещества са по-малко проучени и по-непредвидими, не обратното.</a:t>
            </a:r>
            <a:endParaRPr lang="en-US" sz="1050" dirty="0"/>
          </a:p>
        </p:txBody>
      </p:sp>
      <p:sp>
        <p:nvSpPr>
          <p:cNvPr id="11" name="Shape 8"/>
          <p:cNvSpPr/>
          <p:nvPr/>
        </p:nvSpPr>
        <p:spPr>
          <a:xfrm>
            <a:off x="3236976" y="2606040"/>
            <a:ext cx="2679192" cy="1965960"/>
          </a:xfrm>
          <a:prstGeom prst="roundRect">
            <a:avLst>
              <a:gd name="adj" fmla="val 3721"/>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2" name="Shape 9"/>
          <p:cNvSpPr/>
          <p:nvPr/>
        </p:nvSpPr>
        <p:spPr>
          <a:xfrm>
            <a:off x="3438144" y="2788920"/>
            <a:ext cx="475488" cy="475488"/>
          </a:xfrm>
          <a:prstGeom prst="ellipse">
            <a:avLst/>
          </a:prstGeom>
          <a:solidFill>
            <a:srgbClr val="E85D4C"/>
          </a:solidFill>
          <a:ln/>
        </p:spPr>
      </p:sp>
      <p:pic>
        <p:nvPicPr>
          <p:cNvPr id="13" name="Image 1" descr="preencoded.png">    </p:cNvPr>
          <p:cNvPicPr>
            <a:picLocks noChangeAspect="1"/>
          </p:cNvPicPr>
          <p:nvPr/>
        </p:nvPicPr>
        <p:blipFill>
          <a:blip r:embed="rId2"/>
          <a:stretch>
            <a:fillRect/>
          </a:stretch>
        </p:blipFill>
        <p:spPr>
          <a:xfrm>
            <a:off x="3561771" y="2912547"/>
            <a:ext cx="228234" cy="228234"/>
          </a:xfrm>
          <a:prstGeom prst="rect">
            <a:avLst/>
          </a:prstGeom>
        </p:spPr>
      </p:pic>
      <p:sp>
        <p:nvSpPr>
          <p:cNvPr id="14" name="Text 10"/>
          <p:cNvSpPr/>
          <p:nvPr/>
        </p:nvSpPr>
        <p:spPr>
          <a:xfrm>
            <a:off x="4059936" y="2807208"/>
            <a:ext cx="1737360" cy="502920"/>
          </a:xfrm>
          <a:prstGeom prst="rect">
            <a:avLst/>
          </a:prstGeom>
          <a:noFill/>
          <a:ln/>
        </p:spPr>
        <p:txBody>
          <a:bodyPr wrap="square" lIns="0" tIns="0" rIns="0" bIns="0" rtlCol="0" anchor="ctr"/>
          <a:lstStyle/>
          <a:p>
            <a:pPr indent="0" marL="0">
              <a:buNone/>
            </a:pPr>
            <a:r>
              <a:rPr lang="en-US" sz="1250" b="1" dirty="0">
                <a:solidFill>
                  <a:srgbClr val="0F4C4A"/>
                </a:solidFill>
                <a:latin typeface="Arial" pitchFamily="34" charset="0"/>
                <a:ea typeface="Arial" pitchFamily="34" charset="-122"/>
                <a:cs typeface="Arial" pitchFamily="34" charset="-120"/>
              </a:rPr>
              <a:t>Името е маркетинг</a:t>
            </a:r>
            <a:endParaRPr lang="en-US" sz="1250" dirty="0"/>
          </a:p>
        </p:txBody>
      </p:sp>
      <p:sp>
        <p:nvSpPr>
          <p:cNvPr id="15" name="Text 11"/>
          <p:cNvSpPr/>
          <p:nvPr/>
        </p:nvSpPr>
        <p:spPr>
          <a:xfrm>
            <a:off x="3438144" y="3364992"/>
            <a:ext cx="2331720" cy="1097280"/>
          </a:xfrm>
          <a:prstGeom prst="rect">
            <a:avLst/>
          </a:prstGeom>
          <a:noFill/>
          <a:ln/>
        </p:spPr>
        <p:txBody>
          <a:bodyPr wrap="square" lIns="0" tIns="0" rIns="0" bIns="0" rtlCol="0" anchor="ctr"/>
          <a:lstStyle/>
          <a:p>
            <a:pPr indent="0" marL="0">
              <a:buNone/>
            </a:pPr>
            <a:r>
              <a:rPr lang="en-US" sz="1050" dirty="0">
                <a:solidFill>
                  <a:srgbClr val="1F2937"/>
                </a:solidFill>
                <a:latin typeface="Arial" pitchFamily="34" charset="0"/>
                <a:ea typeface="Arial" pitchFamily="34" charset="-122"/>
                <a:cs typeface="Arial" pitchFamily="34" charset="-120"/>
              </a:rPr>
              <a:t>Милите или „технически“ имена целят да звучат безобидно. Не се води по опаковката.</a:t>
            </a:r>
            <a:endParaRPr lang="en-US" sz="1050" dirty="0"/>
          </a:p>
        </p:txBody>
      </p:sp>
      <p:sp>
        <p:nvSpPr>
          <p:cNvPr id="16" name="Shape 12"/>
          <p:cNvSpPr/>
          <p:nvPr/>
        </p:nvSpPr>
        <p:spPr>
          <a:xfrm>
            <a:off x="6016752" y="2606040"/>
            <a:ext cx="2679192" cy="1965960"/>
          </a:xfrm>
          <a:prstGeom prst="roundRect">
            <a:avLst>
              <a:gd name="adj" fmla="val 3721"/>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7" name="Shape 13"/>
          <p:cNvSpPr/>
          <p:nvPr/>
        </p:nvSpPr>
        <p:spPr>
          <a:xfrm>
            <a:off x="6217920" y="2788920"/>
            <a:ext cx="475488" cy="475488"/>
          </a:xfrm>
          <a:prstGeom prst="ellipse">
            <a:avLst/>
          </a:prstGeom>
          <a:solidFill>
            <a:srgbClr val="E85D4C"/>
          </a:solidFill>
          <a:ln/>
        </p:spPr>
      </p:sp>
      <p:pic>
        <p:nvPicPr>
          <p:cNvPr id="18" name="Image 2" descr="preencoded.png">    </p:cNvPr>
          <p:cNvPicPr>
            <a:picLocks noChangeAspect="1"/>
          </p:cNvPicPr>
          <p:nvPr/>
        </p:nvPicPr>
        <p:blipFill>
          <a:blip r:embed="rId3"/>
          <a:stretch>
            <a:fillRect/>
          </a:stretch>
        </p:blipFill>
        <p:spPr>
          <a:xfrm>
            <a:off x="6341547" y="2912547"/>
            <a:ext cx="228234" cy="228234"/>
          </a:xfrm>
          <a:prstGeom prst="rect">
            <a:avLst/>
          </a:prstGeom>
        </p:spPr>
      </p:pic>
      <p:sp>
        <p:nvSpPr>
          <p:cNvPr id="19" name="Text 14"/>
          <p:cNvSpPr/>
          <p:nvPr/>
        </p:nvSpPr>
        <p:spPr>
          <a:xfrm>
            <a:off x="6839712" y="2807208"/>
            <a:ext cx="1737360" cy="502920"/>
          </a:xfrm>
          <a:prstGeom prst="rect">
            <a:avLst/>
          </a:prstGeom>
          <a:noFill/>
          <a:ln/>
        </p:spPr>
        <p:txBody>
          <a:bodyPr wrap="square" lIns="0" tIns="0" rIns="0" bIns="0" rtlCol="0" anchor="ctr"/>
          <a:lstStyle/>
          <a:p>
            <a:pPr indent="0" marL="0">
              <a:buNone/>
            </a:pPr>
            <a:r>
              <a:rPr lang="en-US" sz="1250" b="1" dirty="0">
                <a:solidFill>
                  <a:srgbClr val="0F4C4A"/>
                </a:solidFill>
                <a:latin typeface="Arial" pitchFamily="34" charset="0"/>
                <a:ea typeface="Arial" pitchFamily="34" charset="-122"/>
                <a:cs typeface="Arial" pitchFamily="34" charset="-120"/>
              </a:rPr>
              <a:t>Непознато = висок риск</a:t>
            </a:r>
            <a:endParaRPr lang="en-US" sz="1250" dirty="0"/>
          </a:p>
        </p:txBody>
      </p:sp>
      <p:sp>
        <p:nvSpPr>
          <p:cNvPr id="20" name="Text 15"/>
          <p:cNvSpPr/>
          <p:nvPr/>
        </p:nvSpPr>
        <p:spPr>
          <a:xfrm>
            <a:off x="6217920" y="3364992"/>
            <a:ext cx="2331720" cy="1097280"/>
          </a:xfrm>
          <a:prstGeom prst="rect">
            <a:avLst/>
          </a:prstGeom>
          <a:noFill/>
          <a:ln/>
        </p:spPr>
        <p:txBody>
          <a:bodyPr wrap="square" lIns="0" tIns="0" rIns="0" bIns="0" rtlCol="0" anchor="ctr"/>
          <a:lstStyle/>
          <a:p>
            <a:pPr indent="0" marL="0">
              <a:buNone/>
            </a:pPr>
            <a:r>
              <a:rPr lang="en-US" sz="1050" dirty="0">
                <a:solidFill>
                  <a:srgbClr val="1F2937"/>
                </a:solidFill>
                <a:latin typeface="Arial" pitchFamily="34" charset="0"/>
                <a:ea typeface="Arial" pitchFamily="34" charset="-122"/>
                <a:cs typeface="Arial" pitchFamily="34" charset="-120"/>
              </a:rPr>
              <a:t>Колкото по-малко се знае за нещо, толкова по-голям е шансът да те изненада зле.</a:t>
            </a:r>
            <a:endParaRPr lang="en-US" sz="1050" dirty="0"/>
          </a:p>
        </p:txBody>
      </p:sp>
      <p:sp>
        <p:nvSpPr>
          <p:cNvPr id="21" name="Text 16"/>
          <p:cNvSpPr/>
          <p:nvPr/>
        </p:nvSpPr>
        <p:spPr>
          <a:xfrm>
            <a:off x="457200" y="4828032"/>
            <a:ext cx="5486400" cy="274320"/>
          </a:xfrm>
          <a:prstGeom prst="rect">
            <a:avLst/>
          </a:prstGeom>
          <a:noFill/>
          <a:ln/>
        </p:spPr>
        <p:txBody>
          <a:bodyPr wrap="square" lIns="0" tIns="0" rIns="0" bIns="0" rtlCol="0" anchor="ctr"/>
          <a:lstStyle/>
          <a:p>
            <a:pPr indent="0" marL="0">
              <a:buNone/>
            </a:pPr>
            <a:r>
              <a:rPr lang="en-US" sz="900" dirty="0">
                <a:solidFill>
                  <a:srgbClr val="5B6B7A"/>
                </a:solidFill>
                <a:latin typeface="Arial" pitchFamily="34" charset="0"/>
                <a:ea typeface="Arial" pitchFamily="34" charset="-122"/>
                <a:cs typeface="Arial" pitchFamily="34" charset="-120"/>
              </a:rPr>
              <a:t>„Отвори очите“  •  Синтетични канабиноиди</a:t>
            </a:r>
            <a:endParaRPr lang="en-US" sz="900" dirty="0"/>
          </a:p>
        </p:txBody>
      </p:sp>
      <p:sp>
        <p:nvSpPr>
          <p:cNvPr id="22" name="Text 17"/>
          <p:cNvSpPr/>
          <p:nvPr/>
        </p:nvSpPr>
        <p:spPr>
          <a:xfrm>
            <a:off x="8503920" y="4828032"/>
            <a:ext cx="320040" cy="274320"/>
          </a:xfrm>
          <a:prstGeom prst="rect">
            <a:avLst/>
          </a:prstGeom>
          <a:noFill/>
          <a:ln/>
        </p:spPr>
        <p:txBody>
          <a:bodyPr wrap="square" lIns="0" tIns="0" rIns="0" bIns="0" rtlCol="0" anchor="ctr"/>
          <a:lstStyle/>
          <a:p>
            <a:pPr algn="r" indent="0" marL="0">
              <a:buNone/>
            </a:pPr>
            <a:r>
              <a:rPr lang="en-US" sz="900" dirty="0">
                <a:solidFill>
                  <a:srgbClr val="5B6B7A"/>
                </a:solidFill>
                <a:latin typeface="Arial" pitchFamily="34" charset="0"/>
                <a:ea typeface="Arial" pitchFamily="34" charset="-122"/>
                <a:cs typeface="Arial" pitchFamily="34" charset="-120"/>
              </a:rPr>
              <a:t>13</a:t>
            </a:r>
            <a:endParaRPr lang="en-US" sz="9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54864"/>
            <a:ext cx="8229600" cy="237744"/>
          </a:xfrm>
          <a:prstGeom prst="rect">
            <a:avLst/>
          </a:prstGeom>
          <a:noFill/>
          <a:ln/>
        </p:spPr>
        <p:txBody>
          <a:bodyPr wrap="square" lIns="0" tIns="0" rIns="0" bIns="0" rtlCol="0" anchor="ctr"/>
          <a:lstStyle/>
          <a:p>
            <a:pPr indent="0" marL="0">
              <a:buNone/>
            </a:pPr>
            <a:r>
              <a:rPr lang="en-US" sz="1050" b="1" spc="200" kern="0" dirty="0">
                <a:solidFill>
                  <a:srgbClr val="E85D4C"/>
                </a:solidFill>
                <a:latin typeface="Arial" pitchFamily="34" charset="0"/>
                <a:ea typeface="Arial" pitchFamily="34" charset="-122"/>
                <a:cs typeface="Arial" pitchFamily="34" charset="-120"/>
              </a:rPr>
              <a:t>ЕДНО ИЗРЕЧЕНИЕ ДА ЗАПОМНИШ</a:t>
            </a:r>
            <a:endParaRPr lang="en-US" sz="1050" dirty="0"/>
          </a:p>
        </p:txBody>
      </p:sp>
      <p:sp>
        <p:nvSpPr>
          <p:cNvPr id="3" name="Text 1"/>
          <p:cNvSpPr/>
          <p:nvPr/>
        </p:nvSpPr>
        <p:spPr>
          <a:xfrm>
            <a:off x="457200" y="256032"/>
            <a:ext cx="8229600" cy="566928"/>
          </a:xfrm>
          <a:prstGeom prst="rect">
            <a:avLst/>
          </a:prstGeom>
          <a:noFill/>
          <a:ln/>
        </p:spPr>
        <p:txBody>
          <a:bodyPr wrap="square" lIns="0" tIns="0" rIns="0" bIns="0" rtlCol="0" anchor="ctr"/>
          <a:lstStyle/>
          <a:p>
            <a:pPr indent="0" marL="0">
              <a:buNone/>
            </a:pPr>
            <a:r>
              <a:rPr lang="en-US" sz="2700" b="1" dirty="0">
                <a:solidFill>
                  <a:srgbClr val="0F4C4A"/>
                </a:solidFill>
                <a:latin typeface="Arial" pitchFamily="34" charset="0"/>
                <a:ea typeface="Arial" pitchFamily="34" charset="-122"/>
                <a:cs typeface="Arial" pitchFamily="34" charset="-120"/>
              </a:rPr>
              <a:t>Най-важното от днес</a:t>
            </a:r>
            <a:endParaRPr lang="en-US" sz="2700" dirty="0"/>
          </a:p>
        </p:txBody>
      </p:sp>
      <p:sp>
        <p:nvSpPr>
          <p:cNvPr id="4" name="Shape 2"/>
          <p:cNvSpPr/>
          <p:nvPr/>
        </p:nvSpPr>
        <p:spPr>
          <a:xfrm>
            <a:off x="914400" y="1463040"/>
            <a:ext cx="7315200" cy="2377440"/>
          </a:xfrm>
          <a:prstGeom prst="roundRect">
            <a:avLst>
              <a:gd name="adj" fmla="val 3077"/>
            </a:avLst>
          </a:prstGeom>
          <a:solidFill>
            <a:srgbClr val="FDF0EE"/>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5" name="Shape 3"/>
          <p:cNvSpPr/>
          <p:nvPr/>
        </p:nvSpPr>
        <p:spPr>
          <a:xfrm>
            <a:off x="4160520" y="1691640"/>
            <a:ext cx="822960" cy="822960"/>
          </a:xfrm>
          <a:prstGeom prst="ellipse">
            <a:avLst/>
          </a:prstGeom>
          <a:solidFill>
            <a:srgbClr val="E85D4C"/>
          </a:solidFill>
          <a:ln/>
        </p:spPr>
      </p:sp>
      <p:pic>
        <p:nvPicPr>
          <p:cNvPr id="6" name="Image 0" descr="preencoded.png">    </p:cNvPr>
          <p:cNvPicPr>
            <a:picLocks noChangeAspect="1"/>
          </p:cNvPicPr>
          <p:nvPr/>
        </p:nvPicPr>
        <p:blipFill>
          <a:blip r:embed="rId1"/>
          <a:stretch>
            <a:fillRect/>
          </a:stretch>
        </p:blipFill>
        <p:spPr>
          <a:xfrm>
            <a:off x="4374490" y="1905610"/>
            <a:ext cx="395021" cy="395021"/>
          </a:xfrm>
          <a:prstGeom prst="rect">
            <a:avLst/>
          </a:prstGeom>
        </p:spPr>
      </p:pic>
      <p:sp>
        <p:nvSpPr>
          <p:cNvPr id="7" name="Text 4"/>
          <p:cNvSpPr/>
          <p:nvPr/>
        </p:nvSpPr>
        <p:spPr>
          <a:xfrm>
            <a:off x="1188720" y="2697480"/>
            <a:ext cx="6766560" cy="457200"/>
          </a:xfrm>
          <a:prstGeom prst="rect">
            <a:avLst/>
          </a:prstGeom>
          <a:noFill/>
          <a:ln/>
        </p:spPr>
        <p:txBody>
          <a:bodyPr wrap="square" lIns="0" tIns="0" rIns="0" bIns="0" rtlCol="0" anchor="ctr"/>
          <a:lstStyle/>
          <a:p>
            <a:pPr algn="ctr" indent="0" marL="0">
              <a:buNone/>
            </a:pPr>
            <a:r>
              <a:rPr lang="en-US" sz="2200" b="1" dirty="0">
                <a:solidFill>
                  <a:srgbClr val="E85D4C"/>
                </a:solidFill>
                <a:latin typeface="Arial" pitchFamily="34" charset="0"/>
                <a:ea typeface="Arial" pitchFamily="34" charset="-122"/>
                <a:cs typeface="Arial" pitchFamily="34" charset="-120"/>
              </a:rPr>
              <a:t>„Спайсът“ не е по-безопасна трева.</a:t>
            </a:r>
            <a:endParaRPr lang="en-US" sz="2200" dirty="0"/>
          </a:p>
        </p:txBody>
      </p:sp>
      <p:sp>
        <p:nvSpPr>
          <p:cNvPr id="8" name="Text 5"/>
          <p:cNvSpPr/>
          <p:nvPr/>
        </p:nvSpPr>
        <p:spPr>
          <a:xfrm>
            <a:off x="1280160" y="3200400"/>
            <a:ext cx="6583680" cy="548640"/>
          </a:xfrm>
          <a:prstGeom prst="rect">
            <a:avLst/>
          </a:prstGeom>
          <a:noFill/>
          <a:ln/>
        </p:spPr>
        <p:txBody>
          <a:bodyPr wrap="square" lIns="0" tIns="0" rIns="0" bIns="0" rtlCol="0" anchor="ctr"/>
          <a:lstStyle/>
          <a:p>
            <a:pPr algn="ctr" indent="0" marL="0">
              <a:buNone/>
            </a:pPr>
            <a:r>
              <a:rPr lang="en-US" sz="1350" dirty="0">
                <a:solidFill>
                  <a:srgbClr val="1F2937"/>
                </a:solidFill>
                <a:latin typeface="Arial" pitchFamily="34" charset="0"/>
                <a:ea typeface="Arial" pitchFamily="34" charset="-122"/>
                <a:cs typeface="Arial" pitchFamily="34" charset="-120"/>
              </a:rPr>
              <a:t>Той е непредвидим химикал, който може да навреди тежко още от първия път — а никой не знае какво съдържа конкретното пакетче.</a:t>
            </a:r>
            <a:endParaRPr lang="en-US" sz="1350" dirty="0"/>
          </a:p>
        </p:txBody>
      </p:sp>
      <p:sp>
        <p:nvSpPr>
          <p:cNvPr id="9" name="Text 6"/>
          <p:cNvSpPr/>
          <p:nvPr/>
        </p:nvSpPr>
        <p:spPr>
          <a:xfrm>
            <a:off x="457200" y="4114800"/>
            <a:ext cx="8229600" cy="365760"/>
          </a:xfrm>
          <a:prstGeom prst="rect">
            <a:avLst/>
          </a:prstGeom>
          <a:noFill/>
          <a:ln/>
        </p:spPr>
        <p:txBody>
          <a:bodyPr wrap="square" lIns="0" tIns="0" rIns="0" bIns="0" rtlCol="0" anchor="ctr"/>
          <a:lstStyle/>
          <a:p>
            <a:pPr algn="ctr" indent="0" marL="0">
              <a:buNone/>
            </a:pPr>
            <a:r>
              <a:rPr lang="en-US" sz="1400" b="1" dirty="0">
                <a:solidFill>
                  <a:srgbClr val="0D9488"/>
                </a:solidFill>
                <a:latin typeface="Arial" pitchFamily="34" charset="0"/>
                <a:ea typeface="Arial" pitchFamily="34" charset="-122"/>
                <a:cs typeface="Arial" pitchFamily="34" charset="-120"/>
              </a:rPr>
              <a:t>При тежка реакция: 112. За разговор и подкрепа: 116 111.</a:t>
            </a:r>
            <a:endParaRPr lang="en-US" sz="1400" dirty="0"/>
          </a:p>
        </p:txBody>
      </p:sp>
      <p:sp>
        <p:nvSpPr>
          <p:cNvPr id="10" name="Text 7"/>
          <p:cNvSpPr/>
          <p:nvPr/>
        </p:nvSpPr>
        <p:spPr>
          <a:xfrm>
            <a:off x="457200" y="4828032"/>
            <a:ext cx="5486400" cy="274320"/>
          </a:xfrm>
          <a:prstGeom prst="rect">
            <a:avLst/>
          </a:prstGeom>
          <a:noFill/>
          <a:ln/>
        </p:spPr>
        <p:txBody>
          <a:bodyPr wrap="square" lIns="0" tIns="0" rIns="0" bIns="0" rtlCol="0" anchor="ctr"/>
          <a:lstStyle/>
          <a:p>
            <a:pPr indent="0" marL="0">
              <a:buNone/>
            </a:pPr>
            <a:r>
              <a:rPr lang="en-US" sz="900" dirty="0">
                <a:solidFill>
                  <a:srgbClr val="5B6B7A"/>
                </a:solidFill>
                <a:latin typeface="Arial" pitchFamily="34" charset="0"/>
                <a:ea typeface="Arial" pitchFamily="34" charset="-122"/>
                <a:cs typeface="Arial" pitchFamily="34" charset="-120"/>
              </a:rPr>
              <a:t>„Отвори очите“  •  Синтетични канабиноиди</a:t>
            </a:r>
            <a:endParaRPr lang="en-US" sz="900" dirty="0"/>
          </a:p>
        </p:txBody>
      </p:sp>
      <p:sp>
        <p:nvSpPr>
          <p:cNvPr id="11" name="Text 8"/>
          <p:cNvSpPr/>
          <p:nvPr/>
        </p:nvSpPr>
        <p:spPr>
          <a:xfrm>
            <a:off x="8503920" y="4828032"/>
            <a:ext cx="320040" cy="274320"/>
          </a:xfrm>
          <a:prstGeom prst="rect">
            <a:avLst/>
          </a:prstGeom>
          <a:noFill/>
          <a:ln/>
        </p:spPr>
        <p:txBody>
          <a:bodyPr wrap="square" lIns="0" tIns="0" rIns="0" bIns="0" rtlCol="0" anchor="ctr"/>
          <a:lstStyle/>
          <a:p>
            <a:pPr algn="r" indent="0" marL="0">
              <a:buNone/>
            </a:pPr>
            <a:r>
              <a:rPr lang="en-US" sz="900" dirty="0">
                <a:solidFill>
                  <a:srgbClr val="5B6B7A"/>
                </a:solidFill>
                <a:latin typeface="Arial" pitchFamily="34" charset="0"/>
                <a:ea typeface="Arial" pitchFamily="34" charset="-122"/>
                <a:cs typeface="Arial" pitchFamily="34" charset="-120"/>
              </a:rPr>
              <a:t>14</a:t>
            </a:r>
            <a:endParaRPr lang="en-US" sz="9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F4C4A"/>
        </a:solidFill>
      </p:bgPr>
    </p:bg>
    <p:spTree>
      <p:nvGrpSpPr>
        <p:cNvPr id="1" name=""/>
        <p:cNvGrpSpPr/>
        <p:nvPr/>
      </p:nvGrpSpPr>
      <p:grpSpPr>
        <a:xfrm>
          <a:off x="0" y="0"/>
          <a:ext cx="0" cy="0"/>
          <a:chOff x="0" y="0"/>
          <a:chExt cx="0" cy="0"/>
        </a:xfrm>
      </p:grpSpPr>
      <p:sp>
        <p:nvSpPr>
          <p:cNvPr id="2" name="Text 0"/>
          <p:cNvSpPr/>
          <p:nvPr/>
        </p:nvSpPr>
        <p:spPr>
          <a:xfrm>
            <a:off x="457200" y="777240"/>
            <a:ext cx="8229600" cy="868680"/>
          </a:xfrm>
          <a:prstGeom prst="rect">
            <a:avLst/>
          </a:prstGeom>
          <a:noFill/>
          <a:ln/>
        </p:spPr>
        <p:txBody>
          <a:bodyPr wrap="square" lIns="0" tIns="0" rIns="0" bIns="0" rtlCol="0" anchor="ctr"/>
          <a:lstStyle/>
          <a:p>
            <a:pPr algn="ctr" indent="0" marL="0">
              <a:buNone/>
            </a:pPr>
            <a:r>
              <a:rPr lang="en-US" sz="4400" b="1" dirty="0">
                <a:solidFill>
                  <a:srgbClr val="FFFFFF"/>
                </a:solidFill>
                <a:latin typeface="Arial" pitchFamily="34" charset="0"/>
                <a:ea typeface="Arial" pitchFamily="34" charset="-122"/>
                <a:cs typeface="Arial" pitchFamily="34" charset="-120"/>
              </a:rPr>
              <a:t>Не поемай на сляпо.</a:t>
            </a:r>
            <a:endParaRPr lang="en-US" sz="4400" dirty="0"/>
          </a:p>
        </p:txBody>
      </p:sp>
      <p:sp>
        <p:nvSpPr>
          <p:cNvPr id="3" name="Text 1"/>
          <p:cNvSpPr/>
          <p:nvPr/>
        </p:nvSpPr>
        <p:spPr>
          <a:xfrm>
            <a:off x="457200" y="1691640"/>
            <a:ext cx="8229600" cy="365760"/>
          </a:xfrm>
          <a:prstGeom prst="rect">
            <a:avLst/>
          </a:prstGeom>
          <a:noFill/>
          <a:ln/>
        </p:spPr>
        <p:txBody>
          <a:bodyPr wrap="square" lIns="0" tIns="0" rIns="0" bIns="0" rtlCol="0" anchor="ctr"/>
          <a:lstStyle/>
          <a:p>
            <a:pPr algn="ctr" indent="0" marL="0">
              <a:buNone/>
            </a:pPr>
            <a:r>
              <a:rPr lang="en-US" sz="1500" dirty="0">
                <a:solidFill>
                  <a:srgbClr val="BFE8E2"/>
                </a:solidFill>
                <a:latin typeface="Arial" pitchFamily="34" charset="0"/>
                <a:ea typeface="Arial" pitchFamily="34" charset="-122"/>
                <a:cs typeface="Arial" pitchFamily="34" charset="-120"/>
              </a:rPr>
              <a:t>Ако не знаеш какво е — не е „нищо“. Провери, преди да решиш.</a:t>
            </a:r>
            <a:endParaRPr lang="en-US" sz="1500" dirty="0"/>
          </a:p>
        </p:txBody>
      </p:sp>
      <p:sp>
        <p:nvSpPr>
          <p:cNvPr id="4" name="Shape 2"/>
          <p:cNvSpPr/>
          <p:nvPr/>
        </p:nvSpPr>
        <p:spPr>
          <a:xfrm>
            <a:off x="2761488" y="2331720"/>
            <a:ext cx="1463040" cy="1463040"/>
          </a:xfrm>
          <a:prstGeom prst="roundRect">
            <a:avLst>
              <a:gd name="adj" fmla="val 6250"/>
            </a:avLst>
          </a:prstGeom>
          <a:solidFill>
            <a:srgbClr val="FFFFFF"/>
          </a:solidFill>
          <a:ln/>
        </p:spPr>
      </p:sp>
      <p:pic>
        <p:nvPicPr>
          <p:cNvPr id="5" name="Image 0" descr="assets/project_logo_trim.png">    </p:cNvPr>
          <p:cNvPicPr>
            <a:picLocks noChangeAspect="1"/>
          </p:cNvPicPr>
          <p:nvPr/>
        </p:nvPicPr>
        <p:blipFill>
          <a:blip r:embed="rId1"/>
          <a:stretch>
            <a:fillRect/>
          </a:stretch>
        </p:blipFill>
        <p:spPr>
          <a:xfrm>
            <a:off x="2898648" y="2468880"/>
            <a:ext cx="1159002" cy="1188720"/>
          </a:xfrm>
          <a:prstGeom prst="rect">
            <a:avLst/>
          </a:prstGeom>
        </p:spPr>
      </p:pic>
      <p:sp>
        <p:nvSpPr>
          <p:cNvPr id="6" name="Shape 3"/>
          <p:cNvSpPr/>
          <p:nvPr/>
        </p:nvSpPr>
        <p:spPr>
          <a:xfrm>
            <a:off x="4407408" y="2331720"/>
            <a:ext cx="1975104" cy="1463040"/>
          </a:xfrm>
          <a:prstGeom prst="roundRect">
            <a:avLst>
              <a:gd name="adj" fmla="val 6250"/>
            </a:avLst>
          </a:prstGeom>
          <a:solidFill>
            <a:srgbClr val="FFFFFF"/>
          </a:solidFill>
          <a:ln/>
        </p:spPr>
      </p:sp>
      <p:pic>
        <p:nvPicPr>
          <p:cNvPr id="7" name="Image 1" descr="assets/mms_logo_trim.png">    </p:cNvPr>
          <p:cNvPicPr>
            <a:picLocks noChangeAspect="1"/>
          </p:cNvPicPr>
          <p:nvPr/>
        </p:nvPicPr>
        <p:blipFill>
          <a:blip r:embed="rId2"/>
          <a:stretch>
            <a:fillRect/>
          </a:stretch>
        </p:blipFill>
        <p:spPr>
          <a:xfrm>
            <a:off x="4553712" y="2798064"/>
            <a:ext cx="1695106" cy="557784"/>
          </a:xfrm>
          <a:prstGeom prst="rect">
            <a:avLst/>
          </a:prstGeom>
        </p:spPr>
      </p:pic>
      <p:sp>
        <p:nvSpPr>
          <p:cNvPr id="8" name="Text 4"/>
          <p:cNvSpPr/>
          <p:nvPr/>
        </p:nvSpPr>
        <p:spPr>
          <a:xfrm>
            <a:off x="457200" y="4023360"/>
            <a:ext cx="8229600" cy="274320"/>
          </a:xfrm>
          <a:prstGeom prst="rect">
            <a:avLst/>
          </a:prstGeom>
          <a:noFill/>
          <a:ln/>
        </p:spPr>
        <p:txBody>
          <a:bodyPr wrap="square" lIns="0" tIns="0" rIns="0" bIns="0" rtlCol="0" anchor="ctr"/>
          <a:lstStyle/>
          <a:p>
            <a:pPr algn="ctr" indent="0" marL="0">
              <a:buNone/>
            </a:pPr>
            <a:r>
              <a:rPr lang="en-US" sz="1200" b="1" dirty="0">
                <a:solidFill>
                  <a:srgbClr val="E85D4C"/>
                </a:solidFill>
                <a:latin typeface="Arial" pitchFamily="34" charset="0"/>
                <a:ea typeface="Arial" pitchFamily="34" charset="-122"/>
                <a:cs typeface="Arial" pitchFamily="34" charset="-120"/>
              </a:rPr>
              <a:t>Платформата „Новите капани“  •  тествай знанията си с онлайн теста „Колко знаеш?“</a:t>
            </a:r>
            <a:endParaRPr lang="en-US" sz="1200" dirty="0"/>
          </a:p>
        </p:txBody>
      </p:sp>
      <p:sp>
        <p:nvSpPr>
          <p:cNvPr id="9" name="Text 5"/>
          <p:cNvSpPr/>
          <p:nvPr/>
        </p:nvSpPr>
        <p:spPr>
          <a:xfrm>
            <a:off x="731520" y="4434840"/>
            <a:ext cx="7680960" cy="548640"/>
          </a:xfrm>
          <a:prstGeom prst="rect">
            <a:avLst/>
          </a:prstGeom>
          <a:noFill/>
          <a:ln/>
        </p:spPr>
        <p:txBody>
          <a:bodyPr wrap="square" lIns="0" tIns="0" rIns="0" bIns="0" rtlCol="0" anchor="ctr"/>
          <a:lstStyle/>
          <a:p>
            <a:pPr algn="ctr" indent="0" marL="0">
              <a:buNone/>
            </a:pPr>
            <a:r>
              <a:rPr lang="en-US" sz="850" dirty="0">
                <a:solidFill>
                  <a:srgbClr val="8FB8B3"/>
                </a:solidFill>
                <a:latin typeface="Arial" pitchFamily="34" charset="0"/>
                <a:ea typeface="Arial" pitchFamily="34" charset="-122"/>
                <a:cs typeface="Arial" pitchFamily="34" charset="-120"/>
              </a:rPr>
              <a:t>Проект „Не поемай на сляпо“ се реализира с финансовата подкрепа на Министерството на младежта и спорта по Национална програма за превенция и информираност (2026–2030). Проектът е с входящ номер НППИ-ТО3-016/2026 и номер на договора 25-00-24/30.06.2026 година.</a:t>
            </a:r>
            <a:endParaRPr lang="en-US" sz="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54864"/>
            <a:ext cx="8229600" cy="237744"/>
          </a:xfrm>
          <a:prstGeom prst="rect">
            <a:avLst/>
          </a:prstGeom>
          <a:noFill/>
          <a:ln/>
        </p:spPr>
        <p:txBody>
          <a:bodyPr wrap="square" lIns="0" tIns="0" rIns="0" bIns="0" rtlCol="0" anchor="ctr"/>
          <a:lstStyle/>
          <a:p>
            <a:pPr indent="0" marL="0">
              <a:buNone/>
            </a:pPr>
            <a:r>
              <a:rPr lang="en-US" sz="1050" b="1" spc="200" kern="0" dirty="0">
                <a:solidFill>
                  <a:srgbClr val="E85D4C"/>
                </a:solidFill>
                <a:latin typeface="Arial" pitchFamily="34" charset="0"/>
                <a:ea typeface="Arial" pitchFamily="34" charset="-122"/>
                <a:cs typeface="Arial" pitchFamily="34" charset="-120"/>
              </a:rPr>
              <a:t>ПРЕДИ ДА ЗАПОЧНЕМ</a:t>
            </a:r>
            <a:endParaRPr lang="en-US" sz="1050" dirty="0"/>
          </a:p>
        </p:txBody>
      </p:sp>
      <p:sp>
        <p:nvSpPr>
          <p:cNvPr id="3" name="Text 1"/>
          <p:cNvSpPr/>
          <p:nvPr/>
        </p:nvSpPr>
        <p:spPr>
          <a:xfrm>
            <a:off x="457200" y="256032"/>
            <a:ext cx="8229600" cy="566928"/>
          </a:xfrm>
          <a:prstGeom prst="rect">
            <a:avLst/>
          </a:prstGeom>
          <a:noFill/>
          <a:ln/>
        </p:spPr>
        <p:txBody>
          <a:bodyPr wrap="square" lIns="0" tIns="0" rIns="0" bIns="0" rtlCol="0" anchor="ctr"/>
          <a:lstStyle/>
          <a:p>
            <a:pPr indent="0" marL="0">
              <a:buNone/>
            </a:pPr>
            <a:r>
              <a:rPr lang="en-US" sz="2700" b="1" dirty="0">
                <a:solidFill>
                  <a:srgbClr val="0F4C4A"/>
                </a:solidFill>
                <a:latin typeface="Arial" pitchFamily="34" charset="0"/>
                <a:ea typeface="Arial" pitchFamily="34" charset="-122"/>
                <a:cs typeface="Arial" pitchFamily="34" charset="-120"/>
              </a:rPr>
              <a:t>Правила на нашия разговор</a:t>
            </a:r>
            <a:endParaRPr lang="en-US" sz="2700" dirty="0"/>
          </a:p>
        </p:txBody>
      </p:sp>
      <p:sp>
        <p:nvSpPr>
          <p:cNvPr id="4" name="Shape 2"/>
          <p:cNvSpPr/>
          <p:nvPr/>
        </p:nvSpPr>
        <p:spPr>
          <a:xfrm>
            <a:off x="457200" y="1051560"/>
            <a:ext cx="8229600" cy="822960"/>
          </a:xfrm>
          <a:prstGeom prst="roundRect">
            <a:avLst>
              <a:gd name="adj" fmla="val 8889"/>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5" name="Shape 3"/>
          <p:cNvSpPr/>
          <p:nvPr/>
        </p:nvSpPr>
        <p:spPr>
          <a:xfrm>
            <a:off x="658368" y="1225296"/>
            <a:ext cx="475488" cy="475488"/>
          </a:xfrm>
          <a:prstGeom prst="ellipse">
            <a:avLst/>
          </a:prstGeom>
          <a:solidFill>
            <a:srgbClr val="0D9488"/>
          </a:solidFill>
          <a:ln/>
        </p:spPr>
      </p:sp>
      <p:pic>
        <p:nvPicPr>
          <p:cNvPr id="6" name="Image 0" descr="preencoded.png">    </p:cNvPr>
          <p:cNvPicPr>
            <a:picLocks noChangeAspect="1"/>
          </p:cNvPicPr>
          <p:nvPr/>
        </p:nvPicPr>
        <p:blipFill>
          <a:blip r:embed="rId1"/>
          <a:stretch>
            <a:fillRect/>
          </a:stretch>
        </p:blipFill>
        <p:spPr>
          <a:xfrm>
            <a:off x="781995" y="1348923"/>
            <a:ext cx="228234" cy="228234"/>
          </a:xfrm>
          <a:prstGeom prst="rect">
            <a:avLst/>
          </a:prstGeom>
        </p:spPr>
      </p:pic>
      <p:sp>
        <p:nvSpPr>
          <p:cNvPr id="7" name="Text 4"/>
          <p:cNvSpPr/>
          <p:nvPr/>
        </p:nvSpPr>
        <p:spPr>
          <a:xfrm>
            <a:off x="1325880" y="1161288"/>
            <a:ext cx="7223760" cy="292608"/>
          </a:xfrm>
          <a:prstGeom prst="rect">
            <a:avLst/>
          </a:prstGeom>
          <a:noFill/>
          <a:ln/>
        </p:spPr>
        <p:txBody>
          <a:bodyPr wrap="square" lIns="0" tIns="0" rIns="0" bIns="0" rtlCol="0" anchor="ctr"/>
          <a:lstStyle/>
          <a:p>
            <a:pPr indent="0" marL="0">
              <a:buNone/>
            </a:pPr>
            <a:r>
              <a:rPr lang="en-US" sz="1450" b="1" dirty="0">
                <a:solidFill>
                  <a:srgbClr val="0F4C4A"/>
                </a:solidFill>
                <a:latin typeface="Arial" pitchFamily="34" charset="0"/>
                <a:ea typeface="Arial" pitchFamily="34" charset="-122"/>
                <a:cs typeface="Arial" pitchFamily="34" charset="-120"/>
              </a:rPr>
              <a:t>Говорим открито</a:t>
            </a:r>
            <a:endParaRPr lang="en-US" sz="1450" dirty="0"/>
          </a:p>
        </p:txBody>
      </p:sp>
      <p:sp>
        <p:nvSpPr>
          <p:cNvPr id="8" name="Text 5"/>
          <p:cNvSpPr/>
          <p:nvPr/>
        </p:nvSpPr>
        <p:spPr>
          <a:xfrm>
            <a:off x="1325880" y="1453896"/>
            <a:ext cx="7223760" cy="329184"/>
          </a:xfrm>
          <a:prstGeom prst="rect">
            <a:avLst/>
          </a:prstGeom>
          <a:noFill/>
          <a:ln/>
        </p:spPr>
        <p:txBody>
          <a:bodyPr wrap="square" lIns="0" tIns="0" rIns="0" bIns="0" rtlCol="0" anchor="ctr"/>
          <a:lstStyle/>
          <a:p>
            <a:pPr indent="0" marL="0">
              <a:buNone/>
            </a:pPr>
            <a:r>
              <a:rPr lang="en-US" sz="1150" dirty="0">
                <a:solidFill>
                  <a:srgbClr val="5B6B7A"/>
                </a:solidFill>
                <a:latin typeface="Arial" pitchFamily="34" charset="0"/>
                <a:ea typeface="Arial" pitchFamily="34" charset="-122"/>
                <a:cs typeface="Arial" pitchFamily="34" charset="-120"/>
              </a:rPr>
              <a:t>Няма глупави въпроси. Всичко, което те интересува, може да бъде зададено.</a:t>
            </a:r>
            <a:endParaRPr lang="en-US" sz="1150" dirty="0"/>
          </a:p>
        </p:txBody>
      </p:sp>
      <p:sp>
        <p:nvSpPr>
          <p:cNvPr id="9" name="Shape 6"/>
          <p:cNvSpPr/>
          <p:nvPr/>
        </p:nvSpPr>
        <p:spPr>
          <a:xfrm>
            <a:off x="457200" y="1984248"/>
            <a:ext cx="8229600" cy="822960"/>
          </a:xfrm>
          <a:prstGeom prst="roundRect">
            <a:avLst>
              <a:gd name="adj" fmla="val 8889"/>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0" name="Shape 7"/>
          <p:cNvSpPr/>
          <p:nvPr/>
        </p:nvSpPr>
        <p:spPr>
          <a:xfrm>
            <a:off x="658368" y="2157984"/>
            <a:ext cx="475488" cy="475488"/>
          </a:xfrm>
          <a:prstGeom prst="ellipse">
            <a:avLst/>
          </a:prstGeom>
          <a:solidFill>
            <a:srgbClr val="0D9488"/>
          </a:solidFill>
          <a:ln/>
        </p:spPr>
      </p:sp>
      <p:pic>
        <p:nvPicPr>
          <p:cNvPr id="11" name="Image 1" descr="preencoded.png">    </p:cNvPr>
          <p:cNvPicPr>
            <a:picLocks noChangeAspect="1"/>
          </p:cNvPicPr>
          <p:nvPr/>
        </p:nvPicPr>
        <p:blipFill>
          <a:blip r:embed="rId2"/>
          <a:stretch>
            <a:fillRect/>
          </a:stretch>
        </p:blipFill>
        <p:spPr>
          <a:xfrm>
            <a:off x="781995" y="2281611"/>
            <a:ext cx="228234" cy="228234"/>
          </a:xfrm>
          <a:prstGeom prst="rect">
            <a:avLst/>
          </a:prstGeom>
        </p:spPr>
      </p:pic>
      <p:sp>
        <p:nvSpPr>
          <p:cNvPr id="12" name="Text 8"/>
          <p:cNvSpPr/>
          <p:nvPr/>
        </p:nvSpPr>
        <p:spPr>
          <a:xfrm>
            <a:off x="1325880" y="2093976"/>
            <a:ext cx="7223760" cy="292608"/>
          </a:xfrm>
          <a:prstGeom prst="rect">
            <a:avLst/>
          </a:prstGeom>
          <a:noFill/>
          <a:ln/>
        </p:spPr>
        <p:txBody>
          <a:bodyPr wrap="square" lIns="0" tIns="0" rIns="0" bIns="0" rtlCol="0" anchor="ctr"/>
          <a:lstStyle/>
          <a:p>
            <a:pPr indent="0" marL="0">
              <a:buNone/>
            </a:pPr>
            <a:r>
              <a:rPr lang="en-US" sz="1450" b="1" dirty="0">
                <a:solidFill>
                  <a:srgbClr val="0F4C4A"/>
                </a:solidFill>
                <a:latin typeface="Arial" pitchFamily="34" charset="0"/>
                <a:ea typeface="Arial" pitchFamily="34" charset="-122"/>
                <a:cs typeface="Arial" pitchFamily="34" charset="-120"/>
              </a:rPr>
              <a:t>Без имена и лични истории</a:t>
            </a:r>
            <a:endParaRPr lang="en-US" sz="1450" dirty="0"/>
          </a:p>
        </p:txBody>
      </p:sp>
      <p:sp>
        <p:nvSpPr>
          <p:cNvPr id="13" name="Text 9"/>
          <p:cNvSpPr/>
          <p:nvPr/>
        </p:nvSpPr>
        <p:spPr>
          <a:xfrm>
            <a:off x="1325880" y="2386584"/>
            <a:ext cx="7223760" cy="329184"/>
          </a:xfrm>
          <a:prstGeom prst="rect">
            <a:avLst/>
          </a:prstGeom>
          <a:noFill/>
          <a:ln/>
        </p:spPr>
        <p:txBody>
          <a:bodyPr wrap="square" lIns="0" tIns="0" rIns="0" bIns="0" rtlCol="0" anchor="ctr"/>
          <a:lstStyle/>
          <a:p>
            <a:pPr indent="0" marL="0">
              <a:buNone/>
            </a:pPr>
            <a:r>
              <a:rPr lang="en-US" sz="1150" dirty="0">
                <a:solidFill>
                  <a:srgbClr val="5B6B7A"/>
                </a:solidFill>
                <a:latin typeface="Arial" pitchFamily="34" charset="0"/>
                <a:ea typeface="Arial" pitchFamily="34" charset="-122"/>
                <a:cs typeface="Arial" pitchFamily="34" charset="-120"/>
              </a:rPr>
              <a:t>Говорим за ситуации, не за конкретни хора. „Един познат“ е достатъчно.</a:t>
            </a:r>
            <a:endParaRPr lang="en-US" sz="1150" dirty="0"/>
          </a:p>
        </p:txBody>
      </p:sp>
      <p:sp>
        <p:nvSpPr>
          <p:cNvPr id="14" name="Shape 10"/>
          <p:cNvSpPr/>
          <p:nvPr/>
        </p:nvSpPr>
        <p:spPr>
          <a:xfrm>
            <a:off x="457200" y="2916936"/>
            <a:ext cx="8229600" cy="822960"/>
          </a:xfrm>
          <a:prstGeom prst="roundRect">
            <a:avLst>
              <a:gd name="adj" fmla="val 8889"/>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5" name="Shape 11"/>
          <p:cNvSpPr/>
          <p:nvPr/>
        </p:nvSpPr>
        <p:spPr>
          <a:xfrm>
            <a:off x="658368" y="3090672"/>
            <a:ext cx="475488" cy="475488"/>
          </a:xfrm>
          <a:prstGeom prst="ellipse">
            <a:avLst/>
          </a:prstGeom>
          <a:solidFill>
            <a:srgbClr val="0D9488"/>
          </a:solidFill>
          <a:ln/>
        </p:spPr>
      </p:sp>
      <p:pic>
        <p:nvPicPr>
          <p:cNvPr id="16" name="Image 2" descr="preencoded.png">    </p:cNvPr>
          <p:cNvPicPr>
            <a:picLocks noChangeAspect="1"/>
          </p:cNvPicPr>
          <p:nvPr/>
        </p:nvPicPr>
        <p:blipFill>
          <a:blip r:embed="rId3"/>
          <a:stretch>
            <a:fillRect/>
          </a:stretch>
        </p:blipFill>
        <p:spPr>
          <a:xfrm>
            <a:off x="781995" y="3214299"/>
            <a:ext cx="228234" cy="228234"/>
          </a:xfrm>
          <a:prstGeom prst="rect">
            <a:avLst/>
          </a:prstGeom>
        </p:spPr>
      </p:pic>
      <p:sp>
        <p:nvSpPr>
          <p:cNvPr id="17" name="Text 12"/>
          <p:cNvSpPr/>
          <p:nvPr/>
        </p:nvSpPr>
        <p:spPr>
          <a:xfrm>
            <a:off x="1325880" y="3026664"/>
            <a:ext cx="7223760" cy="292608"/>
          </a:xfrm>
          <a:prstGeom prst="rect">
            <a:avLst/>
          </a:prstGeom>
          <a:noFill/>
          <a:ln/>
        </p:spPr>
        <p:txBody>
          <a:bodyPr wrap="square" lIns="0" tIns="0" rIns="0" bIns="0" rtlCol="0" anchor="ctr"/>
          <a:lstStyle/>
          <a:p>
            <a:pPr indent="0" marL="0">
              <a:buNone/>
            </a:pPr>
            <a:r>
              <a:rPr lang="en-US" sz="1450" b="1" dirty="0">
                <a:solidFill>
                  <a:srgbClr val="0F4C4A"/>
                </a:solidFill>
                <a:latin typeface="Arial" pitchFamily="34" charset="0"/>
                <a:ea typeface="Arial" pitchFamily="34" charset="-122"/>
                <a:cs typeface="Arial" pitchFamily="34" charset="-120"/>
              </a:rPr>
              <a:t>Уважаваме различните мнения</a:t>
            </a:r>
            <a:endParaRPr lang="en-US" sz="1450" dirty="0"/>
          </a:p>
        </p:txBody>
      </p:sp>
      <p:sp>
        <p:nvSpPr>
          <p:cNvPr id="18" name="Text 13"/>
          <p:cNvSpPr/>
          <p:nvPr/>
        </p:nvSpPr>
        <p:spPr>
          <a:xfrm>
            <a:off x="1325880" y="3319272"/>
            <a:ext cx="7223760" cy="329184"/>
          </a:xfrm>
          <a:prstGeom prst="rect">
            <a:avLst/>
          </a:prstGeom>
          <a:noFill/>
          <a:ln/>
        </p:spPr>
        <p:txBody>
          <a:bodyPr wrap="square" lIns="0" tIns="0" rIns="0" bIns="0" rtlCol="0" anchor="ctr"/>
          <a:lstStyle/>
          <a:p>
            <a:pPr indent="0" marL="0">
              <a:buNone/>
            </a:pPr>
            <a:r>
              <a:rPr lang="en-US" sz="1150" dirty="0">
                <a:solidFill>
                  <a:srgbClr val="5B6B7A"/>
                </a:solidFill>
                <a:latin typeface="Arial" pitchFamily="34" charset="0"/>
                <a:ea typeface="Arial" pitchFamily="34" charset="-122"/>
                <a:cs typeface="Arial" pitchFamily="34" charset="-120"/>
              </a:rPr>
              <a:t>Може да не сме съгласни — изслушваме се, без да се присмиваме.</a:t>
            </a:r>
            <a:endParaRPr lang="en-US" sz="1150" dirty="0"/>
          </a:p>
        </p:txBody>
      </p:sp>
      <p:sp>
        <p:nvSpPr>
          <p:cNvPr id="19" name="Shape 14"/>
          <p:cNvSpPr/>
          <p:nvPr/>
        </p:nvSpPr>
        <p:spPr>
          <a:xfrm>
            <a:off x="457200" y="3849624"/>
            <a:ext cx="8229600" cy="822960"/>
          </a:xfrm>
          <a:prstGeom prst="roundRect">
            <a:avLst>
              <a:gd name="adj" fmla="val 8889"/>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20" name="Shape 15"/>
          <p:cNvSpPr/>
          <p:nvPr/>
        </p:nvSpPr>
        <p:spPr>
          <a:xfrm>
            <a:off x="658368" y="4023360"/>
            <a:ext cx="475488" cy="475488"/>
          </a:xfrm>
          <a:prstGeom prst="ellipse">
            <a:avLst/>
          </a:prstGeom>
          <a:solidFill>
            <a:srgbClr val="0D9488"/>
          </a:solidFill>
          <a:ln/>
        </p:spPr>
      </p:sp>
      <p:pic>
        <p:nvPicPr>
          <p:cNvPr id="21" name="Image 3" descr="preencoded.png">    </p:cNvPr>
          <p:cNvPicPr>
            <a:picLocks noChangeAspect="1"/>
          </p:cNvPicPr>
          <p:nvPr/>
        </p:nvPicPr>
        <p:blipFill>
          <a:blip r:embed="rId4"/>
          <a:stretch>
            <a:fillRect/>
          </a:stretch>
        </p:blipFill>
        <p:spPr>
          <a:xfrm>
            <a:off x="781995" y="4146987"/>
            <a:ext cx="228234" cy="228234"/>
          </a:xfrm>
          <a:prstGeom prst="rect">
            <a:avLst/>
          </a:prstGeom>
        </p:spPr>
      </p:pic>
      <p:sp>
        <p:nvSpPr>
          <p:cNvPr id="22" name="Text 16"/>
          <p:cNvSpPr/>
          <p:nvPr/>
        </p:nvSpPr>
        <p:spPr>
          <a:xfrm>
            <a:off x="1325880" y="3959352"/>
            <a:ext cx="7223760" cy="292608"/>
          </a:xfrm>
          <a:prstGeom prst="rect">
            <a:avLst/>
          </a:prstGeom>
          <a:noFill/>
          <a:ln/>
        </p:spPr>
        <p:txBody>
          <a:bodyPr wrap="square" lIns="0" tIns="0" rIns="0" bIns="0" rtlCol="0" anchor="ctr"/>
          <a:lstStyle/>
          <a:p>
            <a:pPr indent="0" marL="0">
              <a:buNone/>
            </a:pPr>
            <a:r>
              <a:rPr lang="en-US" sz="1450" b="1" dirty="0">
                <a:solidFill>
                  <a:srgbClr val="0F4C4A"/>
                </a:solidFill>
                <a:latin typeface="Arial" pitchFamily="34" charset="0"/>
                <a:ea typeface="Arial" pitchFamily="34" charset="-122"/>
                <a:cs typeface="Arial" pitchFamily="34" charset="-120"/>
              </a:rPr>
              <a:t>Проверяваме, не вярваме сляпо</a:t>
            </a:r>
            <a:endParaRPr lang="en-US" sz="1450" dirty="0"/>
          </a:p>
        </p:txBody>
      </p:sp>
      <p:sp>
        <p:nvSpPr>
          <p:cNvPr id="23" name="Text 17"/>
          <p:cNvSpPr/>
          <p:nvPr/>
        </p:nvSpPr>
        <p:spPr>
          <a:xfrm>
            <a:off x="1325880" y="4251960"/>
            <a:ext cx="7223760" cy="329184"/>
          </a:xfrm>
          <a:prstGeom prst="rect">
            <a:avLst/>
          </a:prstGeom>
          <a:noFill/>
          <a:ln/>
        </p:spPr>
        <p:txBody>
          <a:bodyPr wrap="square" lIns="0" tIns="0" rIns="0" bIns="0" rtlCol="0" anchor="ctr"/>
          <a:lstStyle/>
          <a:p>
            <a:pPr indent="0" marL="0">
              <a:buNone/>
            </a:pPr>
            <a:r>
              <a:rPr lang="en-US" sz="1150" dirty="0">
                <a:solidFill>
                  <a:srgbClr val="5B6B7A"/>
                </a:solidFill>
                <a:latin typeface="Arial" pitchFamily="34" charset="0"/>
                <a:ea typeface="Arial" pitchFamily="34" charset="-122"/>
                <a:cs typeface="Arial" pitchFamily="34" charset="-120"/>
              </a:rPr>
              <a:t>Днес разделяме фактите от слуховете — включително тези от TikTok.</a:t>
            </a:r>
            <a:endParaRPr lang="en-US" sz="1150" dirty="0"/>
          </a:p>
        </p:txBody>
      </p:sp>
      <p:sp>
        <p:nvSpPr>
          <p:cNvPr id="24" name="Text 18"/>
          <p:cNvSpPr/>
          <p:nvPr/>
        </p:nvSpPr>
        <p:spPr>
          <a:xfrm>
            <a:off x="457200" y="4828032"/>
            <a:ext cx="5486400" cy="274320"/>
          </a:xfrm>
          <a:prstGeom prst="rect">
            <a:avLst/>
          </a:prstGeom>
          <a:noFill/>
          <a:ln/>
        </p:spPr>
        <p:txBody>
          <a:bodyPr wrap="square" lIns="0" tIns="0" rIns="0" bIns="0" rtlCol="0" anchor="ctr"/>
          <a:lstStyle/>
          <a:p>
            <a:pPr indent="0" marL="0">
              <a:buNone/>
            </a:pPr>
            <a:r>
              <a:rPr lang="en-US" sz="900" dirty="0">
                <a:solidFill>
                  <a:srgbClr val="5B6B7A"/>
                </a:solidFill>
                <a:latin typeface="Arial" pitchFamily="34" charset="0"/>
                <a:ea typeface="Arial" pitchFamily="34" charset="-122"/>
                <a:cs typeface="Arial" pitchFamily="34" charset="-120"/>
              </a:rPr>
              <a:t>„Отвори очите“  •  Синтетични канабиноиди</a:t>
            </a:r>
            <a:endParaRPr lang="en-US" sz="900" dirty="0"/>
          </a:p>
        </p:txBody>
      </p:sp>
      <p:sp>
        <p:nvSpPr>
          <p:cNvPr id="25" name="Text 19"/>
          <p:cNvSpPr/>
          <p:nvPr/>
        </p:nvSpPr>
        <p:spPr>
          <a:xfrm>
            <a:off x="8503920" y="4828032"/>
            <a:ext cx="320040" cy="274320"/>
          </a:xfrm>
          <a:prstGeom prst="rect">
            <a:avLst/>
          </a:prstGeom>
          <a:noFill/>
          <a:ln/>
        </p:spPr>
        <p:txBody>
          <a:bodyPr wrap="square" lIns="0" tIns="0" rIns="0" bIns="0" rtlCol="0" anchor="ctr"/>
          <a:lstStyle/>
          <a:p>
            <a:pPr algn="r" indent="0" marL="0">
              <a:buNone/>
            </a:pPr>
            <a:r>
              <a:rPr lang="en-US" sz="900" dirty="0">
                <a:solidFill>
                  <a:srgbClr val="5B6B7A"/>
                </a:solidFill>
                <a:latin typeface="Arial" pitchFamily="34" charset="0"/>
                <a:ea typeface="Arial" pitchFamily="34" charset="-122"/>
                <a:cs typeface="Arial" pitchFamily="34" charset="-120"/>
              </a:rPr>
              <a:t>2</a:t>
            </a:r>
            <a:endParaRPr lang="en-US" sz="9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FFAF8"/>
        </a:solidFill>
      </p:bgPr>
    </p:bg>
    <p:spTree>
      <p:nvGrpSpPr>
        <p:cNvPr id="1" name=""/>
        <p:cNvGrpSpPr/>
        <p:nvPr/>
      </p:nvGrpSpPr>
      <p:grpSpPr>
        <a:xfrm>
          <a:off x="0" y="0"/>
          <a:ext cx="0" cy="0"/>
          <a:chOff x="0" y="0"/>
          <a:chExt cx="0" cy="0"/>
        </a:xfrm>
      </p:grpSpPr>
      <p:sp>
        <p:nvSpPr>
          <p:cNvPr id="2" name="Text 0"/>
          <p:cNvSpPr/>
          <p:nvPr/>
        </p:nvSpPr>
        <p:spPr>
          <a:xfrm>
            <a:off x="457200" y="54864"/>
            <a:ext cx="8229600" cy="237744"/>
          </a:xfrm>
          <a:prstGeom prst="rect">
            <a:avLst/>
          </a:prstGeom>
          <a:noFill/>
          <a:ln/>
        </p:spPr>
        <p:txBody>
          <a:bodyPr wrap="square" lIns="0" tIns="0" rIns="0" bIns="0" rtlCol="0" anchor="ctr"/>
          <a:lstStyle/>
          <a:p>
            <a:pPr indent="0" marL="0">
              <a:buNone/>
            </a:pPr>
            <a:r>
              <a:rPr lang="en-US" sz="1050" b="1" spc="200" kern="0" dirty="0">
                <a:solidFill>
                  <a:srgbClr val="E85D4C"/>
                </a:solidFill>
                <a:latin typeface="Arial" pitchFamily="34" charset="0"/>
                <a:ea typeface="Arial" pitchFamily="34" charset="-122"/>
                <a:cs typeface="Arial" pitchFamily="34" charset="-120"/>
              </a:rPr>
              <a:t>БЪРЗА ПРОВЕРКА • ВДИГАНЕ НА РЪКА</a:t>
            </a:r>
            <a:endParaRPr lang="en-US" sz="1050" dirty="0"/>
          </a:p>
        </p:txBody>
      </p:sp>
      <p:sp>
        <p:nvSpPr>
          <p:cNvPr id="3" name="Text 1"/>
          <p:cNvSpPr/>
          <p:nvPr/>
        </p:nvSpPr>
        <p:spPr>
          <a:xfrm>
            <a:off x="457200" y="256032"/>
            <a:ext cx="8229600" cy="566928"/>
          </a:xfrm>
          <a:prstGeom prst="rect">
            <a:avLst/>
          </a:prstGeom>
          <a:noFill/>
          <a:ln/>
        </p:spPr>
        <p:txBody>
          <a:bodyPr wrap="square" lIns="0" tIns="0" rIns="0" bIns="0" rtlCol="0" anchor="ctr"/>
          <a:lstStyle/>
          <a:p>
            <a:pPr indent="0" marL="0">
              <a:buNone/>
            </a:pPr>
            <a:r>
              <a:rPr lang="en-US" sz="2700" b="1" dirty="0">
                <a:solidFill>
                  <a:srgbClr val="0F4C4A"/>
                </a:solidFill>
                <a:latin typeface="Arial" pitchFamily="34" charset="0"/>
                <a:ea typeface="Arial" pitchFamily="34" charset="-122"/>
                <a:cs typeface="Arial" pitchFamily="34" charset="-120"/>
              </a:rPr>
              <a:t>Вярно ли е, че „спайсът“ е просто изкуствена трева?</a:t>
            </a:r>
            <a:endParaRPr lang="en-US" sz="2700" dirty="0"/>
          </a:p>
        </p:txBody>
      </p:sp>
      <p:sp>
        <p:nvSpPr>
          <p:cNvPr id="4" name="Shape 2"/>
          <p:cNvSpPr/>
          <p:nvPr/>
        </p:nvSpPr>
        <p:spPr>
          <a:xfrm>
            <a:off x="731520" y="1097280"/>
            <a:ext cx="7680960" cy="749808"/>
          </a:xfrm>
          <a:prstGeom prst="roundRect">
            <a:avLst>
              <a:gd name="adj" fmla="val 9756"/>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5" name="Shape 3"/>
          <p:cNvSpPr/>
          <p:nvPr/>
        </p:nvSpPr>
        <p:spPr>
          <a:xfrm>
            <a:off x="932688" y="1252728"/>
            <a:ext cx="438912" cy="438912"/>
          </a:xfrm>
          <a:prstGeom prst="ellipse">
            <a:avLst/>
          </a:prstGeom>
          <a:solidFill>
            <a:srgbClr val="E85D4C"/>
          </a:solidFill>
          <a:ln/>
        </p:spPr>
      </p:sp>
      <p:sp>
        <p:nvSpPr>
          <p:cNvPr id="6" name="Text 4"/>
          <p:cNvSpPr/>
          <p:nvPr/>
        </p:nvSpPr>
        <p:spPr>
          <a:xfrm>
            <a:off x="932688" y="1252728"/>
            <a:ext cx="438912" cy="438912"/>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А</a:t>
            </a:r>
            <a:endParaRPr lang="en-US" sz="1600" dirty="0"/>
          </a:p>
        </p:txBody>
      </p:sp>
      <p:sp>
        <p:nvSpPr>
          <p:cNvPr id="7" name="Text 5"/>
          <p:cNvSpPr/>
          <p:nvPr/>
        </p:nvSpPr>
        <p:spPr>
          <a:xfrm>
            <a:off x="1572768" y="1097280"/>
            <a:ext cx="6675120" cy="749808"/>
          </a:xfrm>
          <a:prstGeom prst="rect">
            <a:avLst/>
          </a:prstGeom>
          <a:noFill/>
          <a:ln/>
        </p:spPr>
        <p:txBody>
          <a:bodyPr wrap="square" lIns="0" tIns="0" rIns="0" bIns="0" rtlCol="0" anchor="ctr"/>
          <a:lstStyle/>
          <a:p>
            <a:pPr indent="0" marL="0">
              <a:buNone/>
            </a:pPr>
            <a:r>
              <a:rPr lang="en-US" sz="1350" dirty="0">
                <a:solidFill>
                  <a:srgbClr val="1F2937"/>
                </a:solidFill>
                <a:latin typeface="Arial" pitchFamily="34" charset="0"/>
                <a:ea typeface="Arial" pitchFamily="34" charset="-122"/>
                <a:cs typeface="Arial" pitchFamily="34" charset="-120"/>
              </a:rPr>
              <a:t>Да — същото като канабис, само че синтетично</a:t>
            </a:r>
            <a:endParaRPr lang="en-US" sz="1350" dirty="0"/>
          </a:p>
        </p:txBody>
      </p:sp>
      <p:sp>
        <p:nvSpPr>
          <p:cNvPr id="8" name="Shape 6"/>
          <p:cNvSpPr/>
          <p:nvPr/>
        </p:nvSpPr>
        <p:spPr>
          <a:xfrm>
            <a:off x="731520" y="1975104"/>
            <a:ext cx="7680960" cy="749808"/>
          </a:xfrm>
          <a:prstGeom prst="roundRect">
            <a:avLst>
              <a:gd name="adj" fmla="val 9756"/>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9" name="Shape 7"/>
          <p:cNvSpPr/>
          <p:nvPr/>
        </p:nvSpPr>
        <p:spPr>
          <a:xfrm>
            <a:off x="932688" y="2130552"/>
            <a:ext cx="438912" cy="438912"/>
          </a:xfrm>
          <a:prstGeom prst="ellipse">
            <a:avLst/>
          </a:prstGeom>
          <a:solidFill>
            <a:srgbClr val="E85D4C"/>
          </a:solidFill>
          <a:ln/>
        </p:spPr>
      </p:sp>
      <p:sp>
        <p:nvSpPr>
          <p:cNvPr id="10" name="Text 8"/>
          <p:cNvSpPr/>
          <p:nvPr/>
        </p:nvSpPr>
        <p:spPr>
          <a:xfrm>
            <a:off x="932688" y="2130552"/>
            <a:ext cx="438912" cy="438912"/>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Б</a:t>
            </a:r>
            <a:endParaRPr lang="en-US" sz="1600" dirty="0"/>
          </a:p>
        </p:txBody>
      </p:sp>
      <p:sp>
        <p:nvSpPr>
          <p:cNvPr id="11" name="Text 9"/>
          <p:cNvSpPr/>
          <p:nvPr/>
        </p:nvSpPr>
        <p:spPr>
          <a:xfrm>
            <a:off x="1572768" y="1975104"/>
            <a:ext cx="6675120" cy="749808"/>
          </a:xfrm>
          <a:prstGeom prst="rect">
            <a:avLst/>
          </a:prstGeom>
          <a:noFill/>
          <a:ln/>
        </p:spPr>
        <p:txBody>
          <a:bodyPr wrap="square" lIns="0" tIns="0" rIns="0" bIns="0" rtlCol="0" anchor="ctr"/>
          <a:lstStyle/>
          <a:p>
            <a:pPr indent="0" marL="0">
              <a:buNone/>
            </a:pPr>
            <a:r>
              <a:rPr lang="en-US" sz="1350" dirty="0">
                <a:solidFill>
                  <a:srgbClr val="1F2937"/>
                </a:solidFill>
                <a:latin typeface="Arial" pitchFamily="34" charset="0"/>
                <a:ea typeface="Arial" pitchFamily="34" charset="-122"/>
                <a:cs typeface="Arial" pitchFamily="34" charset="-120"/>
              </a:rPr>
              <a:t>По-слабо е, затова е по-безопасно</a:t>
            </a:r>
            <a:endParaRPr lang="en-US" sz="1350" dirty="0"/>
          </a:p>
        </p:txBody>
      </p:sp>
      <p:sp>
        <p:nvSpPr>
          <p:cNvPr id="12" name="Shape 10"/>
          <p:cNvSpPr/>
          <p:nvPr/>
        </p:nvSpPr>
        <p:spPr>
          <a:xfrm>
            <a:off x="731520" y="2852928"/>
            <a:ext cx="7680960" cy="749808"/>
          </a:xfrm>
          <a:prstGeom prst="roundRect">
            <a:avLst>
              <a:gd name="adj" fmla="val 9756"/>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3" name="Shape 11"/>
          <p:cNvSpPr/>
          <p:nvPr/>
        </p:nvSpPr>
        <p:spPr>
          <a:xfrm>
            <a:off x="932688" y="3008376"/>
            <a:ext cx="438912" cy="438912"/>
          </a:xfrm>
          <a:prstGeom prst="ellipse">
            <a:avLst/>
          </a:prstGeom>
          <a:solidFill>
            <a:srgbClr val="E85D4C"/>
          </a:solidFill>
          <a:ln/>
        </p:spPr>
      </p:sp>
      <p:sp>
        <p:nvSpPr>
          <p:cNvPr id="14" name="Text 12"/>
          <p:cNvSpPr/>
          <p:nvPr/>
        </p:nvSpPr>
        <p:spPr>
          <a:xfrm>
            <a:off x="932688" y="3008376"/>
            <a:ext cx="438912" cy="438912"/>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В</a:t>
            </a:r>
            <a:endParaRPr lang="en-US" sz="1600" dirty="0"/>
          </a:p>
        </p:txBody>
      </p:sp>
      <p:sp>
        <p:nvSpPr>
          <p:cNvPr id="15" name="Text 13"/>
          <p:cNvSpPr/>
          <p:nvPr/>
        </p:nvSpPr>
        <p:spPr>
          <a:xfrm>
            <a:off x="1572768" y="2852928"/>
            <a:ext cx="6675120" cy="749808"/>
          </a:xfrm>
          <a:prstGeom prst="rect">
            <a:avLst/>
          </a:prstGeom>
          <a:noFill/>
          <a:ln/>
        </p:spPr>
        <p:txBody>
          <a:bodyPr wrap="square" lIns="0" tIns="0" rIns="0" bIns="0" rtlCol="0" anchor="ctr"/>
          <a:lstStyle/>
          <a:p>
            <a:pPr indent="0" marL="0">
              <a:buNone/>
            </a:pPr>
            <a:r>
              <a:rPr lang="en-US" sz="1350" dirty="0">
                <a:solidFill>
                  <a:srgbClr val="1F2937"/>
                </a:solidFill>
                <a:latin typeface="Arial" pitchFamily="34" charset="0"/>
                <a:ea typeface="Arial" pitchFamily="34" charset="-122"/>
                <a:cs typeface="Arial" pitchFamily="34" charset="-120"/>
              </a:rPr>
              <a:t>Различни химикали са, често много по-силни и непредвидими</a:t>
            </a:r>
            <a:endParaRPr lang="en-US" sz="1350" dirty="0"/>
          </a:p>
        </p:txBody>
      </p:sp>
      <p:sp>
        <p:nvSpPr>
          <p:cNvPr id="16" name="Shape 14"/>
          <p:cNvSpPr/>
          <p:nvPr/>
        </p:nvSpPr>
        <p:spPr>
          <a:xfrm>
            <a:off x="731520" y="3730752"/>
            <a:ext cx="7680960" cy="749808"/>
          </a:xfrm>
          <a:prstGeom prst="roundRect">
            <a:avLst>
              <a:gd name="adj" fmla="val 9756"/>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7" name="Shape 15"/>
          <p:cNvSpPr/>
          <p:nvPr/>
        </p:nvSpPr>
        <p:spPr>
          <a:xfrm>
            <a:off x="932688" y="3886200"/>
            <a:ext cx="438912" cy="438912"/>
          </a:xfrm>
          <a:prstGeom prst="ellipse">
            <a:avLst/>
          </a:prstGeom>
          <a:solidFill>
            <a:srgbClr val="E85D4C"/>
          </a:solidFill>
          <a:ln/>
        </p:spPr>
      </p:sp>
      <p:sp>
        <p:nvSpPr>
          <p:cNvPr id="18" name="Text 16"/>
          <p:cNvSpPr/>
          <p:nvPr/>
        </p:nvSpPr>
        <p:spPr>
          <a:xfrm>
            <a:off x="932688" y="3886200"/>
            <a:ext cx="438912" cy="438912"/>
          </a:xfrm>
          <a:prstGeom prst="rect">
            <a:avLst/>
          </a:prstGeom>
          <a:noFill/>
          <a:ln/>
        </p:spPr>
        <p:txBody>
          <a:bodyPr wrap="square" lIns="0" tIns="0" rIns="0" bIns="0" rtlCol="0" anchor="ctr"/>
          <a:lstStyle/>
          <a:p>
            <a:pPr algn="ctr" indent="0" marL="0">
              <a:buNone/>
            </a:pPr>
            <a:r>
              <a:rPr lang="en-US" sz="1600" b="1" dirty="0">
                <a:solidFill>
                  <a:srgbClr val="FFFFFF"/>
                </a:solidFill>
                <a:latin typeface="Arial" pitchFamily="34" charset="0"/>
                <a:ea typeface="Arial" pitchFamily="34" charset="-122"/>
                <a:cs typeface="Arial" pitchFamily="34" charset="-120"/>
              </a:rPr>
              <a:t>Г</a:t>
            </a:r>
            <a:endParaRPr lang="en-US" sz="1600" dirty="0"/>
          </a:p>
        </p:txBody>
      </p:sp>
      <p:sp>
        <p:nvSpPr>
          <p:cNvPr id="19" name="Text 17"/>
          <p:cNvSpPr/>
          <p:nvPr/>
        </p:nvSpPr>
        <p:spPr>
          <a:xfrm>
            <a:off x="1572768" y="3730752"/>
            <a:ext cx="6675120" cy="749808"/>
          </a:xfrm>
          <a:prstGeom prst="rect">
            <a:avLst/>
          </a:prstGeom>
          <a:noFill/>
          <a:ln/>
        </p:spPr>
        <p:txBody>
          <a:bodyPr wrap="square" lIns="0" tIns="0" rIns="0" bIns="0" rtlCol="0" anchor="ctr"/>
          <a:lstStyle/>
          <a:p>
            <a:pPr indent="0" marL="0">
              <a:buNone/>
            </a:pPr>
            <a:r>
              <a:rPr lang="en-US" sz="1350" dirty="0">
                <a:solidFill>
                  <a:srgbClr val="1F2937"/>
                </a:solidFill>
                <a:latin typeface="Arial" pitchFamily="34" charset="0"/>
                <a:ea typeface="Arial" pitchFamily="34" charset="-122"/>
                <a:cs typeface="Arial" pitchFamily="34" charset="-120"/>
              </a:rPr>
              <a:t>Щом се продава някъде, значи е контролирано и безопасно</a:t>
            </a:r>
            <a:endParaRPr lang="en-US" sz="1350" dirty="0"/>
          </a:p>
        </p:txBody>
      </p:sp>
      <p:sp>
        <p:nvSpPr>
          <p:cNvPr id="20" name="Text 18"/>
          <p:cNvSpPr/>
          <p:nvPr/>
        </p:nvSpPr>
        <p:spPr>
          <a:xfrm>
            <a:off x="457200" y="4828032"/>
            <a:ext cx="5486400" cy="274320"/>
          </a:xfrm>
          <a:prstGeom prst="rect">
            <a:avLst/>
          </a:prstGeom>
          <a:noFill/>
          <a:ln/>
        </p:spPr>
        <p:txBody>
          <a:bodyPr wrap="square" lIns="0" tIns="0" rIns="0" bIns="0" rtlCol="0" anchor="ctr"/>
          <a:lstStyle/>
          <a:p>
            <a:pPr indent="0" marL="0">
              <a:buNone/>
            </a:pPr>
            <a:r>
              <a:rPr lang="en-US" sz="900" dirty="0">
                <a:solidFill>
                  <a:srgbClr val="5B6B7A"/>
                </a:solidFill>
                <a:latin typeface="Arial" pitchFamily="34" charset="0"/>
                <a:ea typeface="Arial" pitchFamily="34" charset="-122"/>
                <a:cs typeface="Arial" pitchFamily="34" charset="-120"/>
              </a:rPr>
              <a:t>„Отвори очите“  •  Синтетични канабиноиди</a:t>
            </a:r>
            <a:endParaRPr lang="en-US" sz="900" dirty="0"/>
          </a:p>
        </p:txBody>
      </p:sp>
      <p:sp>
        <p:nvSpPr>
          <p:cNvPr id="21" name="Text 19"/>
          <p:cNvSpPr/>
          <p:nvPr/>
        </p:nvSpPr>
        <p:spPr>
          <a:xfrm>
            <a:off x="8503920" y="4828032"/>
            <a:ext cx="320040" cy="274320"/>
          </a:xfrm>
          <a:prstGeom prst="rect">
            <a:avLst/>
          </a:prstGeom>
          <a:noFill/>
          <a:ln/>
        </p:spPr>
        <p:txBody>
          <a:bodyPr wrap="square" lIns="0" tIns="0" rIns="0" bIns="0" rtlCol="0" anchor="ctr"/>
          <a:lstStyle/>
          <a:p>
            <a:pPr algn="r" indent="0" marL="0">
              <a:buNone/>
            </a:pPr>
            <a:r>
              <a:rPr lang="en-US" sz="900" dirty="0">
                <a:solidFill>
                  <a:srgbClr val="5B6B7A"/>
                </a:solidFill>
                <a:latin typeface="Arial" pitchFamily="34" charset="0"/>
                <a:ea typeface="Arial" pitchFamily="34" charset="-122"/>
                <a:cs typeface="Arial" pitchFamily="34" charset="-120"/>
              </a:rPr>
              <a:t>3</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54864"/>
            <a:ext cx="8229600" cy="237744"/>
          </a:xfrm>
          <a:prstGeom prst="rect">
            <a:avLst/>
          </a:prstGeom>
          <a:noFill/>
          <a:ln/>
        </p:spPr>
        <p:txBody>
          <a:bodyPr wrap="square" lIns="0" tIns="0" rIns="0" bIns="0" rtlCol="0" anchor="ctr"/>
          <a:lstStyle/>
          <a:p>
            <a:pPr indent="0" marL="0">
              <a:buNone/>
            </a:pPr>
            <a:r>
              <a:rPr lang="en-US" sz="1050" b="1" spc="200" kern="0" dirty="0">
                <a:solidFill>
                  <a:srgbClr val="E85D4C"/>
                </a:solidFill>
                <a:latin typeface="Arial" pitchFamily="34" charset="0"/>
                <a:ea typeface="Arial" pitchFamily="34" charset="-122"/>
                <a:cs typeface="Arial" pitchFamily="34" charset="-120"/>
              </a:rPr>
              <a:t>ОСНОВАТА</a:t>
            </a:r>
            <a:endParaRPr lang="en-US" sz="1050" dirty="0"/>
          </a:p>
        </p:txBody>
      </p:sp>
      <p:sp>
        <p:nvSpPr>
          <p:cNvPr id="3" name="Text 1"/>
          <p:cNvSpPr/>
          <p:nvPr/>
        </p:nvSpPr>
        <p:spPr>
          <a:xfrm>
            <a:off x="457200" y="256032"/>
            <a:ext cx="8229600" cy="566928"/>
          </a:xfrm>
          <a:prstGeom prst="rect">
            <a:avLst/>
          </a:prstGeom>
          <a:noFill/>
          <a:ln/>
        </p:spPr>
        <p:txBody>
          <a:bodyPr wrap="square" lIns="0" tIns="0" rIns="0" bIns="0" rtlCol="0" anchor="ctr"/>
          <a:lstStyle/>
          <a:p>
            <a:pPr indent="0" marL="0">
              <a:buNone/>
            </a:pPr>
            <a:r>
              <a:rPr lang="en-US" sz="2700" b="1" dirty="0">
                <a:solidFill>
                  <a:srgbClr val="0F4C4A"/>
                </a:solidFill>
                <a:latin typeface="Arial" pitchFamily="34" charset="0"/>
                <a:ea typeface="Arial" pitchFamily="34" charset="-122"/>
                <a:cs typeface="Arial" pitchFamily="34" charset="-120"/>
              </a:rPr>
              <a:t>Какво всъщност са синтетичните канабиноиди?</a:t>
            </a:r>
            <a:endParaRPr lang="en-US" sz="2700" dirty="0"/>
          </a:p>
        </p:txBody>
      </p:sp>
      <p:sp>
        <p:nvSpPr>
          <p:cNvPr id="4" name="Shape 2"/>
          <p:cNvSpPr/>
          <p:nvPr/>
        </p:nvSpPr>
        <p:spPr>
          <a:xfrm>
            <a:off x="457200" y="1051560"/>
            <a:ext cx="4937760" cy="3520440"/>
          </a:xfrm>
          <a:prstGeom prst="roundRect">
            <a:avLst>
              <a:gd name="adj" fmla="val 2078"/>
            </a:avLst>
          </a:prstGeom>
          <a:solidFill>
            <a:srgbClr val="EFFAF8"/>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5" name="Text 3"/>
          <p:cNvSpPr/>
          <p:nvPr/>
        </p:nvSpPr>
        <p:spPr>
          <a:xfrm>
            <a:off x="731520" y="1280160"/>
            <a:ext cx="4389120" cy="1005840"/>
          </a:xfrm>
          <a:prstGeom prst="rect">
            <a:avLst/>
          </a:prstGeom>
          <a:noFill/>
          <a:ln/>
        </p:spPr>
        <p:txBody>
          <a:bodyPr wrap="square" lIns="0" tIns="0" rIns="0" bIns="0" rtlCol="0" anchor="ctr"/>
          <a:lstStyle/>
          <a:p>
            <a:pPr indent="0" marL="0">
              <a:buNone/>
            </a:pPr>
            <a:r>
              <a:rPr lang="en-US" sz="1450" b="1" dirty="0">
                <a:solidFill>
                  <a:srgbClr val="0F4C4A"/>
                </a:solidFill>
                <a:latin typeface="Arial" pitchFamily="34" charset="0"/>
                <a:ea typeface="Arial" pitchFamily="34" charset="-122"/>
                <a:cs typeface="Arial" pitchFamily="34" charset="-120"/>
              </a:rPr>
              <a:t>Химикали, произведени в лаборатория и напръскани върху растителна маса, за да изглеждат като билка.</a:t>
            </a:r>
            <a:endParaRPr lang="en-US" sz="1450" dirty="0"/>
          </a:p>
        </p:txBody>
      </p:sp>
      <p:sp>
        <p:nvSpPr>
          <p:cNvPr id="6" name="Text 4"/>
          <p:cNvSpPr/>
          <p:nvPr/>
        </p:nvSpPr>
        <p:spPr>
          <a:xfrm>
            <a:off x="731520" y="2331720"/>
            <a:ext cx="4389120" cy="685800"/>
          </a:xfrm>
          <a:prstGeom prst="rect">
            <a:avLst/>
          </a:prstGeom>
          <a:noFill/>
          <a:ln/>
        </p:spPr>
        <p:txBody>
          <a:bodyPr wrap="square" lIns="0" tIns="0" rIns="0" bIns="0" rtlCol="0" anchor="ctr"/>
          <a:lstStyle/>
          <a:p>
            <a:pPr marL="342900" indent="-342900">
              <a:buSzPct val="100000"/>
              <a:buChar char="•"/>
            </a:pPr>
            <a:r>
              <a:rPr lang="en-US" sz="1150" dirty="0">
                <a:solidFill>
                  <a:srgbClr val="1F2937"/>
                </a:solidFill>
                <a:latin typeface="Arial" pitchFamily="34" charset="0"/>
                <a:ea typeface="Arial" pitchFamily="34" charset="-122"/>
                <a:cs typeface="Arial" pitchFamily="34" charset="-120"/>
              </a:rPr>
              <a:t>Растението е само носител — активното е химикалът, който не се вижда и не мирише различно.</a:t>
            </a:r>
            <a:endParaRPr lang="en-US" sz="1150" dirty="0"/>
          </a:p>
        </p:txBody>
      </p:sp>
      <p:sp>
        <p:nvSpPr>
          <p:cNvPr id="7" name="Text 5"/>
          <p:cNvSpPr/>
          <p:nvPr/>
        </p:nvSpPr>
        <p:spPr>
          <a:xfrm>
            <a:off x="731520" y="3063240"/>
            <a:ext cx="4389120" cy="685800"/>
          </a:xfrm>
          <a:prstGeom prst="rect">
            <a:avLst/>
          </a:prstGeom>
          <a:noFill/>
          <a:ln/>
        </p:spPr>
        <p:txBody>
          <a:bodyPr wrap="square" lIns="0" tIns="0" rIns="0" bIns="0" rtlCol="0" anchor="ctr"/>
          <a:lstStyle/>
          <a:p>
            <a:pPr marL="342900" indent="-342900">
              <a:buSzPct val="100000"/>
              <a:buChar char="•"/>
            </a:pPr>
            <a:r>
              <a:rPr lang="en-US" sz="1150" dirty="0">
                <a:solidFill>
                  <a:srgbClr val="1F2937"/>
                </a:solidFill>
                <a:latin typeface="Arial" pitchFamily="34" charset="0"/>
                <a:ea typeface="Arial" pitchFamily="34" charset="-122"/>
                <a:cs typeface="Arial" pitchFamily="34" charset="-120"/>
              </a:rPr>
              <a:t>Продават се под много имена и в шарени пакетчета, често с надпис „не е за консумация“.</a:t>
            </a:r>
            <a:endParaRPr lang="en-US" sz="1150" dirty="0"/>
          </a:p>
        </p:txBody>
      </p:sp>
      <p:sp>
        <p:nvSpPr>
          <p:cNvPr id="8" name="Text 6"/>
          <p:cNvSpPr/>
          <p:nvPr/>
        </p:nvSpPr>
        <p:spPr>
          <a:xfrm>
            <a:off x="731520" y="3794760"/>
            <a:ext cx="4389120" cy="685800"/>
          </a:xfrm>
          <a:prstGeom prst="rect">
            <a:avLst/>
          </a:prstGeom>
          <a:noFill/>
          <a:ln/>
        </p:spPr>
        <p:txBody>
          <a:bodyPr wrap="square" lIns="0" tIns="0" rIns="0" bIns="0" rtlCol="0" anchor="ctr"/>
          <a:lstStyle/>
          <a:p>
            <a:pPr marL="342900" indent="-342900">
              <a:buSzPct val="100000"/>
              <a:buChar char="•"/>
            </a:pPr>
            <a:r>
              <a:rPr lang="en-US" sz="1150" dirty="0">
                <a:solidFill>
                  <a:srgbClr val="1F2937"/>
                </a:solidFill>
                <a:latin typeface="Arial" pitchFamily="34" charset="0"/>
                <a:ea typeface="Arial" pitchFamily="34" charset="-122"/>
                <a:cs typeface="Arial" pitchFamily="34" charset="-120"/>
              </a:rPr>
              <a:t>Съставът се мени постоянно — производителите променят формулата, за да заобикалят закона.</a:t>
            </a:r>
            <a:endParaRPr lang="en-US" sz="1150" dirty="0"/>
          </a:p>
        </p:txBody>
      </p:sp>
      <p:sp>
        <p:nvSpPr>
          <p:cNvPr id="9" name="Shape 7"/>
          <p:cNvSpPr/>
          <p:nvPr/>
        </p:nvSpPr>
        <p:spPr>
          <a:xfrm>
            <a:off x="5669280" y="1051560"/>
            <a:ext cx="3017520" cy="1691640"/>
          </a:xfrm>
          <a:prstGeom prst="roundRect">
            <a:avLst>
              <a:gd name="adj" fmla="val 4324"/>
            </a:avLst>
          </a:prstGeom>
          <a:solidFill>
            <a:srgbClr val="FDF0EE"/>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0" name="Text 8"/>
          <p:cNvSpPr/>
          <p:nvPr/>
        </p:nvSpPr>
        <p:spPr>
          <a:xfrm>
            <a:off x="5897880" y="1234440"/>
            <a:ext cx="2651760" cy="256032"/>
          </a:xfrm>
          <a:prstGeom prst="rect">
            <a:avLst/>
          </a:prstGeom>
          <a:noFill/>
          <a:ln/>
        </p:spPr>
        <p:txBody>
          <a:bodyPr wrap="square" lIns="0" tIns="0" rIns="0" bIns="0" rtlCol="0" anchor="ctr"/>
          <a:lstStyle/>
          <a:p>
            <a:pPr indent="0" marL="0">
              <a:buNone/>
            </a:pPr>
            <a:r>
              <a:rPr lang="en-US" sz="1050" b="1" spc="150" kern="0" dirty="0">
                <a:solidFill>
                  <a:srgbClr val="E85D4C"/>
                </a:solidFill>
                <a:latin typeface="Arial" pitchFamily="34" charset="0"/>
                <a:ea typeface="Arial" pitchFamily="34" charset="-122"/>
                <a:cs typeface="Arial" pitchFamily="34" charset="-120"/>
              </a:rPr>
              <a:t>Как ги наричат</a:t>
            </a:r>
            <a:endParaRPr lang="en-US" sz="1050" dirty="0"/>
          </a:p>
        </p:txBody>
      </p:sp>
      <p:sp>
        <p:nvSpPr>
          <p:cNvPr id="11" name="Text 9"/>
          <p:cNvSpPr/>
          <p:nvPr/>
        </p:nvSpPr>
        <p:spPr>
          <a:xfrm>
            <a:off x="5897880" y="1536192"/>
            <a:ext cx="2651760" cy="1143000"/>
          </a:xfrm>
          <a:prstGeom prst="rect">
            <a:avLst/>
          </a:prstGeom>
          <a:noFill/>
          <a:ln/>
        </p:spPr>
        <p:txBody>
          <a:bodyPr wrap="square" lIns="0" tIns="0" rIns="0" bIns="0" rtlCol="0" anchor="ctr"/>
          <a:lstStyle/>
          <a:p>
            <a:pPr indent="0" marL="0">
              <a:buNone/>
            </a:pPr>
            <a:r>
              <a:rPr lang="en-US" sz="1150" dirty="0">
                <a:solidFill>
                  <a:srgbClr val="1F2937"/>
                </a:solidFill>
                <a:latin typeface="Arial" pitchFamily="34" charset="0"/>
                <a:ea typeface="Arial" pitchFamily="34" charset="-122"/>
                <a:cs typeface="Arial" pitchFamily="34" charset="-120"/>
              </a:rPr>
              <a:t>„Спайс“, „биляк“, „подправка“, десетки марки. Различните имена крият едно общо: не знаеш какво точно вдишваш.</a:t>
            </a:r>
            <a:endParaRPr lang="en-US" sz="1150" dirty="0"/>
          </a:p>
        </p:txBody>
      </p:sp>
      <p:sp>
        <p:nvSpPr>
          <p:cNvPr id="12" name="Shape 10"/>
          <p:cNvSpPr/>
          <p:nvPr/>
        </p:nvSpPr>
        <p:spPr>
          <a:xfrm>
            <a:off x="5669280" y="2926080"/>
            <a:ext cx="3017520" cy="1645920"/>
          </a:xfrm>
          <a:prstGeom prst="roundRect">
            <a:avLst>
              <a:gd name="adj" fmla="val 4444"/>
            </a:avLst>
          </a:prstGeom>
          <a:solidFill>
            <a:srgbClr val="EFFAF8"/>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3" name="Text 11"/>
          <p:cNvSpPr/>
          <p:nvPr/>
        </p:nvSpPr>
        <p:spPr>
          <a:xfrm>
            <a:off x="5897880" y="3108960"/>
            <a:ext cx="2651760" cy="256032"/>
          </a:xfrm>
          <a:prstGeom prst="rect">
            <a:avLst/>
          </a:prstGeom>
          <a:noFill/>
          <a:ln/>
        </p:spPr>
        <p:txBody>
          <a:bodyPr wrap="square" lIns="0" tIns="0" rIns="0" bIns="0" rtlCol="0" anchor="ctr"/>
          <a:lstStyle/>
          <a:p>
            <a:pPr indent="0" marL="0">
              <a:buNone/>
            </a:pPr>
            <a:r>
              <a:rPr lang="en-US" sz="1050" b="1" spc="150" kern="0" dirty="0">
                <a:solidFill>
                  <a:srgbClr val="0D9488"/>
                </a:solidFill>
                <a:latin typeface="Arial" pitchFamily="34" charset="0"/>
                <a:ea typeface="Arial" pitchFamily="34" charset="-122"/>
                <a:cs typeface="Arial" pitchFamily="34" charset="-120"/>
              </a:rPr>
              <a:t>Ключова идея</a:t>
            </a:r>
            <a:endParaRPr lang="en-US" sz="1050" dirty="0"/>
          </a:p>
        </p:txBody>
      </p:sp>
      <p:sp>
        <p:nvSpPr>
          <p:cNvPr id="14" name="Text 12"/>
          <p:cNvSpPr/>
          <p:nvPr/>
        </p:nvSpPr>
        <p:spPr>
          <a:xfrm>
            <a:off x="5897880" y="3410712"/>
            <a:ext cx="2651760" cy="1005840"/>
          </a:xfrm>
          <a:prstGeom prst="rect">
            <a:avLst/>
          </a:prstGeom>
          <a:noFill/>
          <a:ln/>
        </p:spPr>
        <p:txBody>
          <a:bodyPr wrap="square" lIns="0" tIns="0" rIns="0" bIns="0" rtlCol="0" anchor="ctr"/>
          <a:lstStyle/>
          <a:p>
            <a:pPr indent="0" marL="0">
              <a:buNone/>
            </a:pPr>
            <a:r>
              <a:rPr lang="en-US" sz="1150" dirty="0">
                <a:solidFill>
                  <a:srgbClr val="1F2937"/>
                </a:solidFill>
                <a:latin typeface="Arial" pitchFamily="34" charset="0"/>
                <a:ea typeface="Arial" pitchFamily="34" charset="-122"/>
                <a:cs typeface="Arial" pitchFamily="34" charset="-120"/>
              </a:rPr>
              <a:t>Изглежда като растение, но е химия. Външният вид на „нещо натурално“ е част от заблудата.</a:t>
            </a:r>
            <a:endParaRPr lang="en-US" sz="1150" dirty="0"/>
          </a:p>
        </p:txBody>
      </p:sp>
      <p:sp>
        <p:nvSpPr>
          <p:cNvPr id="15" name="Text 13"/>
          <p:cNvSpPr/>
          <p:nvPr/>
        </p:nvSpPr>
        <p:spPr>
          <a:xfrm>
            <a:off x="457200" y="4828032"/>
            <a:ext cx="5486400" cy="274320"/>
          </a:xfrm>
          <a:prstGeom prst="rect">
            <a:avLst/>
          </a:prstGeom>
          <a:noFill/>
          <a:ln/>
        </p:spPr>
        <p:txBody>
          <a:bodyPr wrap="square" lIns="0" tIns="0" rIns="0" bIns="0" rtlCol="0" anchor="ctr"/>
          <a:lstStyle/>
          <a:p>
            <a:pPr indent="0" marL="0">
              <a:buNone/>
            </a:pPr>
            <a:r>
              <a:rPr lang="en-US" sz="900" dirty="0">
                <a:solidFill>
                  <a:srgbClr val="5B6B7A"/>
                </a:solidFill>
                <a:latin typeface="Arial" pitchFamily="34" charset="0"/>
                <a:ea typeface="Arial" pitchFamily="34" charset="-122"/>
                <a:cs typeface="Arial" pitchFamily="34" charset="-120"/>
              </a:rPr>
              <a:t>„Отвори очите“  •  Синтетични канабиноиди</a:t>
            </a:r>
            <a:endParaRPr lang="en-US" sz="900" dirty="0"/>
          </a:p>
        </p:txBody>
      </p:sp>
      <p:sp>
        <p:nvSpPr>
          <p:cNvPr id="16" name="Text 14"/>
          <p:cNvSpPr/>
          <p:nvPr/>
        </p:nvSpPr>
        <p:spPr>
          <a:xfrm>
            <a:off x="8503920" y="4828032"/>
            <a:ext cx="320040" cy="274320"/>
          </a:xfrm>
          <a:prstGeom prst="rect">
            <a:avLst/>
          </a:prstGeom>
          <a:noFill/>
          <a:ln/>
        </p:spPr>
        <p:txBody>
          <a:bodyPr wrap="square" lIns="0" tIns="0" rIns="0" bIns="0" rtlCol="0" anchor="ctr"/>
          <a:lstStyle/>
          <a:p>
            <a:pPr algn="r" indent="0" marL="0">
              <a:buNone/>
            </a:pPr>
            <a:r>
              <a:rPr lang="en-US" sz="900" dirty="0">
                <a:solidFill>
                  <a:srgbClr val="5B6B7A"/>
                </a:solidFill>
                <a:latin typeface="Arial" pitchFamily="34" charset="0"/>
                <a:ea typeface="Arial" pitchFamily="34" charset="-122"/>
                <a:cs typeface="Arial" pitchFamily="34" charset="-120"/>
              </a:rPr>
              <a:t>4</a:t>
            </a:r>
            <a:endParaRPr lang="en-US"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54864"/>
            <a:ext cx="8229600" cy="237744"/>
          </a:xfrm>
          <a:prstGeom prst="rect">
            <a:avLst/>
          </a:prstGeom>
          <a:noFill/>
          <a:ln/>
        </p:spPr>
        <p:txBody>
          <a:bodyPr wrap="square" lIns="0" tIns="0" rIns="0" bIns="0" rtlCol="0" anchor="ctr"/>
          <a:lstStyle/>
          <a:p>
            <a:pPr indent="0" marL="0">
              <a:buNone/>
            </a:pPr>
            <a:r>
              <a:rPr lang="en-US" sz="1050" b="1" spc="200" kern="0" dirty="0">
                <a:solidFill>
                  <a:srgbClr val="E85D4C"/>
                </a:solidFill>
                <a:latin typeface="Arial" pitchFamily="34" charset="0"/>
                <a:ea typeface="Arial" pitchFamily="34" charset="-122"/>
                <a:cs typeface="Arial" pitchFamily="34" charset="-120"/>
              </a:rPr>
              <a:t>РАЗБИЙ МИТА В ОСНОВАТА МУ</a:t>
            </a:r>
            <a:endParaRPr lang="en-US" sz="1050" dirty="0"/>
          </a:p>
        </p:txBody>
      </p:sp>
      <p:sp>
        <p:nvSpPr>
          <p:cNvPr id="3" name="Text 1"/>
          <p:cNvSpPr/>
          <p:nvPr/>
        </p:nvSpPr>
        <p:spPr>
          <a:xfrm>
            <a:off x="457200" y="256032"/>
            <a:ext cx="8229600" cy="566928"/>
          </a:xfrm>
          <a:prstGeom prst="rect">
            <a:avLst/>
          </a:prstGeom>
          <a:noFill/>
          <a:ln/>
        </p:spPr>
        <p:txBody>
          <a:bodyPr wrap="square" lIns="0" tIns="0" rIns="0" bIns="0" rtlCol="0" anchor="ctr"/>
          <a:lstStyle/>
          <a:p>
            <a:pPr indent="0" marL="0">
              <a:buNone/>
            </a:pPr>
            <a:r>
              <a:rPr lang="en-US" sz="2700" b="1" dirty="0">
                <a:solidFill>
                  <a:srgbClr val="0F4C4A"/>
                </a:solidFill>
                <a:latin typeface="Arial" pitchFamily="34" charset="0"/>
                <a:ea typeface="Arial" pitchFamily="34" charset="-122"/>
                <a:cs typeface="Arial" pitchFamily="34" charset="-120"/>
              </a:rPr>
              <a:t>Защо „спайсът“ НЕ е просто трева</a:t>
            </a:r>
            <a:endParaRPr lang="en-US" sz="2700" dirty="0"/>
          </a:p>
        </p:txBody>
      </p:sp>
      <p:sp>
        <p:nvSpPr>
          <p:cNvPr id="4" name="Shape 2"/>
          <p:cNvSpPr/>
          <p:nvPr/>
        </p:nvSpPr>
        <p:spPr>
          <a:xfrm>
            <a:off x="457200" y="1051560"/>
            <a:ext cx="4023360" cy="1691640"/>
          </a:xfrm>
          <a:prstGeom prst="roundRect">
            <a:avLst>
              <a:gd name="adj" fmla="val 4324"/>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5" name="Shape 3"/>
          <p:cNvSpPr/>
          <p:nvPr/>
        </p:nvSpPr>
        <p:spPr>
          <a:xfrm>
            <a:off x="658368" y="1252728"/>
            <a:ext cx="502920" cy="502920"/>
          </a:xfrm>
          <a:prstGeom prst="ellipse">
            <a:avLst/>
          </a:prstGeom>
          <a:solidFill>
            <a:srgbClr val="E85D4C"/>
          </a:solidFill>
          <a:ln/>
        </p:spPr>
      </p:sp>
      <p:pic>
        <p:nvPicPr>
          <p:cNvPr id="6" name="Image 0" descr="preencoded.png">    </p:cNvPr>
          <p:cNvPicPr>
            <a:picLocks noChangeAspect="1"/>
          </p:cNvPicPr>
          <p:nvPr/>
        </p:nvPicPr>
        <p:blipFill>
          <a:blip r:embed="rId1"/>
          <a:stretch>
            <a:fillRect/>
          </a:stretch>
        </p:blipFill>
        <p:spPr>
          <a:xfrm>
            <a:off x="789127" y="1383487"/>
            <a:ext cx="241402" cy="241402"/>
          </a:xfrm>
          <a:prstGeom prst="rect">
            <a:avLst/>
          </a:prstGeom>
        </p:spPr>
      </p:pic>
      <p:sp>
        <p:nvSpPr>
          <p:cNvPr id="7" name="Text 4"/>
          <p:cNvSpPr/>
          <p:nvPr/>
        </p:nvSpPr>
        <p:spPr>
          <a:xfrm>
            <a:off x="1325880" y="1252728"/>
            <a:ext cx="3017520" cy="548640"/>
          </a:xfrm>
          <a:prstGeom prst="rect">
            <a:avLst/>
          </a:prstGeom>
          <a:noFill/>
          <a:ln/>
        </p:spPr>
        <p:txBody>
          <a:bodyPr wrap="square" lIns="0" tIns="0" rIns="0" bIns="0" rtlCol="0" anchor="ctr"/>
          <a:lstStyle/>
          <a:p>
            <a:pPr indent="0" marL="0">
              <a:buNone/>
            </a:pPr>
            <a:r>
              <a:rPr lang="en-US" sz="1350" b="1" dirty="0">
                <a:solidFill>
                  <a:srgbClr val="0F4C4A"/>
                </a:solidFill>
                <a:latin typeface="Arial" pitchFamily="34" charset="0"/>
                <a:ea typeface="Arial" pitchFamily="34" charset="-122"/>
                <a:cs typeface="Arial" pitchFamily="34" charset="-120"/>
              </a:rPr>
              <a:t>Многократно по-силно действие</a:t>
            </a:r>
            <a:endParaRPr lang="en-US" sz="1350" dirty="0"/>
          </a:p>
        </p:txBody>
      </p:sp>
      <p:sp>
        <p:nvSpPr>
          <p:cNvPr id="8" name="Text 5"/>
          <p:cNvSpPr/>
          <p:nvPr/>
        </p:nvSpPr>
        <p:spPr>
          <a:xfrm>
            <a:off x="658368" y="1828800"/>
            <a:ext cx="3611880" cy="868680"/>
          </a:xfrm>
          <a:prstGeom prst="rect">
            <a:avLst/>
          </a:prstGeom>
          <a:noFill/>
          <a:ln/>
        </p:spPr>
        <p:txBody>
          <a:bodyPr wrap="square" lIns="0" tIns="0" rIns="0" bIns="0" rtlCol="0" anchor="ctr"/>
          <a:lstStyle/>
          <a:p>
            <a:pPr indent="0" marL="0">
              <a:buNone/>
            </a:pPr>
            <a:r>
              <a:rPr lang="en-US" sz="1050" dirty="0">
                <a:solidFill>
                  <a:srgbClr val="1F2937"/>
                </a:solidFill>
                <a:latin typeface="Arial" pitchFamily="34" charset="0"/>
                <a:ea typeface="Arial" pitchFamily="34" charset="-122"/>
                <a:cs typeface="Arial" pitchFamily="34" charset="-120"/>
              </a:rPr>
              <a:t>Синтетичните канабиноиди се свързват със същите рецептори, но много по-мощно — ефектът е несравнимо по-силен и по-опасен.</a:t>
            </a:r>
            <a:endParaRPr lang="en-US" sz="1050" dirty="0"/>
          </a:p>
        </p:txBody>
      </p:sp>
      <p:sp>
        <p:nvSpPr>
          <p:cNvPr id="9" name="Shape 6"/>
          <p:cNvSpPr/>
          <p:nvPr/>
        </p:nvSpPr>
        <p:spPr>
          <a:xfrm>
            <a:off x="4663440" y="1051560"/>
            <a:ext cx="4023360" cy="1691640"/>
          </a:xfrm>
          <a:prstGeom prst="roundRect">
            <a:avLst>
              <a:gd name="adj" fmla="val 4324"/>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0" name="Shape 7"/>
          <p:cNvSpPr/>
          <p:nvPr/>
        </p:nvSpPr>
        <p:spPr>
          <a:xfrm>
            <a:off x="4864608" y="1252728"/>
            <a:ext cx="502920" cy="502920"/>
          </a:xfrm>
          <a:prstGeom prst="ellipse">
            <a:avLst/>
          </a:prstGeom>
          <a:solidFill>
            <a:srgbClr val="E85D4C"/>
          </a:solidFill>
          <a:ln/>
        </p:spPr>
      </p:sp>
      <p:pic>
        <p:nvPicPr>
          <p:cNvPr id="11" name="Image 1" descr="preencoded.png">    </p:cNvPr>
          <p:cNvPicPr>
            <a:picLocks noChangeAspect="1"/>
          </p:cNvPicPr>
          <p:nvPr/>
        </p:nvPicPr>
        <p:blipFill>
          <a:blip r:embed="rId2"/>
          <a:stretch>
            <a:fillRect/>
          </a:stretch>
        </p:blipFill>
        <p:spPr>
          <a:xfrm>
            <a:off x="4995367" y="1383487"/>
            <a:ext cx="241402" cy="241402"/>
          </a:xfrm>
          <a:prstGeom prst="rect">
            <a:avLst/>
          </a:prstGeom>
        </p:spPr>
      </p:pic>
      <p:sp>
        <p:nvSpPr>
          <p:cNvPr id="12" name="Text 8"/>
          <p:cNvSpPr/>
          <p:nvPr/>
        </p:nvSpPr>
        <p:spPr>
          <a:xfrm>
            <a:off x="5532120" y="1252728"/>
            <a:ext cx="3017520" cy="548640"/>
          </a:xfrm>
          <a:prstGeom prst="rect">
            <a:avLst/>
          </a:prstGeom>
          <a:noFill/>
          <a:ln/>
        </p:spPr>
        <p:txBody>
          <a:bodyPr wrap="square" lIns="0" tIns="0" rIns="0" bIns="0" rtlCol="0" anchor="ctr"/>
          <a:lstStyle/>
          <a:p>
            <a:pPr indent="0" marL="0">
              <a:buNone/>
            </a:pPr>
            <a:r>
              <a:rPr lang="en-US" sz="1350" b="1" dirty="0">
                <a:solidFill>
                  <a:srgbClr val="0F4C4A"/>
                </a:solidFill>
                <a:latin typeface="Arial" pitchFamily="34" charset="0"/>
                <a:ea typeface="Arial" pitchFamily="34" charset="-122"/>
                <a:cs typeface="Arial" pitchFamily="34" charset="-120"/>
              </a:rPr>
              <a:t>Различна химия всеки път</a:t>
            </a:r>
            <a:endParaRPr lang="en-US" sz="1350" dirty="0"/>
          </a:p>
        </p:txBody>
      </p:sp>
      <p:sp>
        <p:nvSpPr>
          <p:cNvPr id="13" name="Text 9"/>
          <p:cNvSpPr/>
          <p:nvPr/>
        </p:nvSpPr>
        <p:spPr>
          <a:xfrm>
            <a:off x="4864608" y="1828800"/>
            <a:ext cx="3611880" cy="868680"/>
          </a:xfrm>
          <a:prstGeom prst="rect">
            <a:avLst/>
          </a:prstGeom>
          <a:noFill/>
          <a:ln/>
        </p:spPr>
        <p:txBody>
          <a:bodyPr wrap="square" lIns="0" tIns="0" rIns="0" bIns="0" rtlCol="0" anchor="ctr"/>
          <a:lstStyle/>
          <a:p>
            <a:pPr indent="0" marL="0">
              <a:buNone/>
            </a:pPr>
            <a:r>
              <a:rPr lang="en-US" sz="1050" dirty="0">
                <a:solidFill>
                  <a:srgbClr val="1F2937"/>
                </a:solidFill>
                <a:latin typeface="Arial" pitchFamily="34" charset="0"/>
                <a:ea typeface="Arial" pitchFamily="34" charset="-122"/>
                <a:cs typeface="Arial" pitchFamily="34" charset="-120"/>
              </a:rPr>
              <a:t>Не е едно вещество, а стотици различни. Две еднакви на вид пакетчета може да съдържат съвсем различни химикали.</a:t>
            </a:r>
            <a:endParaRPr lang="en-US" sz="1050" dirty="0"/>
          </a:p>
        </p:txBody>
      </p:sp>
      <p:sp>
        <p:nvSpPr>
          <p:cNvPr id="14" name="Shape 10"/>
          <p:cNvSpPr/>
          <p:nvPr/>
        </p:nvSpPr>
        <p:spPr>
          <a:xfrm>
            <a:off x="457200" y="2834640"/>
            <a:ext cx="4023360" cy="1691640"/>
          </a:xfrm>
          <a:prstGeom prst="roundRect">
            <a:avLst>
              <a:gd name="adj" fmla="val 4324"/>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5" name="Shape 11"/>
          <p:cNvSpPr/>
          <p:nvPr/>
        </p:nvSpPr>
        <p:spPr>
          <a:xfrm>
            <a:off x="658368" y="3035808"/>
            <a:ext cx="502920" cy="502920"/>
          </a:xfrm>
          <a:prstGeom prst="ellipse">
            <a:avLst/>
          </a:prstGeom>
          <a:solidFill>
            <a:srgbClr val="E85D4C"/>
          </a:solidFill>
          <a:ln/>
        </p:spPr>
      </p:sp>
      <p:pic>
        <p:nvPicPr>
          <p:cNvPr id="16" name="Image 2" descr="preencoded.png">    </p:cNvPr>
          <p:cNvPicPr>
            <a:picLocks noChangeAspect="1"/>
          </p:cNvPicPr>
          <p:nvPr/>
        </p:nvPicPr>
        <p:blipFill>
          <a:blip r:embed="rId3"/>
          <a:stretch>
            <a:fillRect/>
          </a:stretch>
        </p:blipFill>
        <p:spPr>
          <a:xfrm>
            <a:off x="789127" y="3166567"/>
            <a:ext cx="241402" cy="241402"/>
          </a:xfrm>
          <a:prstGeom prst="rect">
            <a:avLst/>
          </a:prstGeom>
        </p:spPr>
      </p:pic>
      <p:sp>
        <p:nvSpPr>
          <p:cNvPr id="17" name="Text 12"/>
          <p:cNvSpPr/>
          <p:nvPr/>
        </p:nvSpPr>
        <p:spPr>
          <a:xfrm>
            <a:off x="1325880" y="3035808"/>
            <a:ext cx="3017520" cy="548640"/>
          </a:xfrm>
          <a:prstGeom prst="rect">
            <a:avLst/>
          </a:prstGeom>
          <a:noFill/>
          <a:ln/>
        </p:spPr>
        <p:txBody>
          <a:bodyPr wrap="square" lIns="0" tIns="0" rIns="0" bIns="0" rtlCol="0" anchor="ctr"/>
          <a:lstStyle/>
          <a:p>
            <a:pPr indent="0" marL="0">
              <a:buNone/>
            </a:pPr>
            <a:r>
              <a:rPr lang="en-US" sz="1350" b="1" dirty="0">
                <a:solidFill>
                  <a:srgbClr val="0F4C4A"/>
                </a:solidFill>
                <a:latin typeface="Arial" pitchFamily="34" charset="0"/>
                <a:ea typeface="Arial" pitchFamily="34" charset="-122"/>
                <a:cs typeface="Arial" pitchFamily="34" charset="-120"/>
              </a:rPr>
              <a:t>Реален риск за живота</a:t>
            </a:r>
            <a:endParaRPr lang="en-US" sz="1350" dirty="0"/>
          </a:p>
        </p:txBody>
      </p:sp>
      <p:sp>
        <p:nvSpPr>
          <p:cNvPr id="18" name="Text 13"/>
          <p:cNvSpPr/>
          <p:nvPr/>
        </p:nvSpPr>
        <p:spPr>
          <a:xfrm>
            <a:off x="658368" y="3611880"/>
            <a:ext cx="3611880" cy="868680"/>
          </a:xfrm>
          <a:prstGeom prst="rect">
            <a:avLst/>
          </a:prstGeom>
          <a:noFill/>
          <a:ln/>
        </p:spPr>
        <p:txBody>
          <a:bodyPr wrap="square" lIns="0" tIns="0" rIns="0" bIns="0" rtlCol="0" anchor="ctr"/>
          <a:lstStyle/>
          <a:p>
            <a:pPr indent="0" marL="0">
              <a:buNone/>
            </a:pPr>
            <a:r>
              <a:rPr lang="en-US" sz="1050" dirty="0">
                <a:solidFill>
                  <a:srgbClr val="1F2937"/>
                </a:solidFill>
                <a:latin typeface="Arial" pitchFamily="34" charset="0"/>
                <a:ea typeface="Arial" pitchFamily="34" charset="-122"/>
                <a:cs typeface="Arial" pitchFamily="34" charset="-120"/>
              </a:rPr>
              <a:t>Свързани са с тежки отравяния, гърчове, спиране на дишането и смъртни случаи — дори при първа употреба.</a:t>
            </a:r>
            <a:endParaRPr lang="en-US" sz="1050" dirty="0"/>
          </a:p>
        </p:txBody>
      </p:sp>
      <p:sp>
        <p:nvSpPr>
          <p:cNvPr id="19" name="Shape 14"/>
          <p:cNvSpPr/>
          <p:nvPr/>
        </p:nvSpPr>
        <p:spPr>
          <a:xfrm>
            <a:off x="4663440" y="2834640"/>
            <a:ext cx="4023360" cy="1691640"/>
          </a:xfrm>
          <a:prstGeom prst="roundRect">
            <a:avLst>
              <a:gd name="adj" fmla="val 4324"/>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20" name="Shape 15"/>
          <p:cNvSpPr/>
          <p:nvPr/>
        </p:nvSpPr>
        <p:spPr>
          <a:xfrm>
            <a:off x="4864608" y="3035808"/>
            <a:ext cx="502920" cy="502920"/>
          </a:xfrm>
          <a:prstGeom prst="ellipse">
            <a:avLst/>
          </a:prstGeom>
          <a:solidFill>
            <a:srgbClr val="E85D4C"/>
          </a:solidFill>
          <a:ln/>
        </p:spPr>
      </p:sp>
      <p:pic>
        <p:nvPicPr>
          <p:cNvPr id="21" name="Image 3" descr="preencoded.png">    </p:cNvPr>
          <p:cNvPicPr>
            <a:picLocks noChangeAspect="1"/>
          </p:cNvPicPr>
          <p:nvPr/>
        </p:nvPicPr>
        <p:blipFill>
          <a:blip r:embed="rId4"/>
          <a:stretch>
            <a:fillRect/>
          </a:stretch>
        </p:blipFill>
        <p:spPr>
          <a:xfrm>
            <a:off x="4995367" y="3166567"/>
            <a:ext cx="241402" cy="241402"/>
          </a:xfrm>
          <a:prstGeom prst="rect">
            <a:avLst/>
          </a:prstGeom>
        </p:spPr>
      </p:pic>
      <p:sp>
        <p:nvSpPr>
          <p:cNvPr id="22" name="Text 16"/>
          <p:cNvSpPr/>
          <p:nvPr/>
        </p:nvSpPr>
        <p:spPr>
          <a:xfrm>
            <a:off x="5532120" y="3035808"/>
            <a:ext cx="3017520" cy="548640"/>
          </a:xfrm>
          <a:prstGeom prst="rect">
            <a:avLst/>
          </a:prstGeom>
          <a:noFill/>
          <a:ln/>
        </p:spPr>
        <p:txBody>
          <a:bodyPr wrap="square" lIns="0" tIns="0" rIns="0" bIns="0" rtlCol="0" anchor="ctr"/>
          <a:lstStyle/>
          <a:p>
            <a:pPr indent="0" marL="0">
              <a:buNone/>
            </a:pPr>
            <a:r>
              <a:rPr lang="en-US" sz="1350" b="1" dirty="0">
                <a:solidFill>
                  <a:srgbClr val="0F4C4A"/>
                </a:solidFill>
                <a:latin typeface="Arial" pitchFamily="34" charset="0"/>
                <a:ea typeface="Arial" pitchFamily="34" charset="-122"/>
                <a:cs typeface="Arial" pitchFamily="34" charset="-120"/>
              </a:rPr>
              <a:t>Тежки психични реакции</a:t>
            </a:r>
            <a:endParaRPr lang="en-US" sz="1350" dirty="0"/>
          </a:p>
        </p:txBody>
      </p:sp>
      <p:sp>
        <p:nvSpPr>
          <p:cNvPr id="23" name="Text 17"/>
          <p:cNvSpPr/>
          <p:nvPr/>
        </p:nvSpPr>
        <p:spPr>
          <a:xfrm>
            <a:off x="4864608" y="3611880"/>
            <a:ext cx="3611880" cy="868680"/>
          </a:xfrm>
          <a:prstGeom prst="rect">
            <a:avLst/>
          </a:prstGeom>
          <a:noFill/>
          <a:ln/>
        </p:spPr>
        <p:txBody>
          <a:bodyPr wrap="square" lIns="0" tIns="0" rIns="0" bIns="0" rtlCol="0" anchor="ctr"/>
          <a:lstStyle/>
          <a:p>
            <a:pPr indent="0" marL="0">
              <a:buNone/>
            </a:pPr>
            <a:r>
              <a:rPr lang="en-US" sz="1050" dirty="0">
                <a:solidFill>
                  <a:srgbClr val="1F2937"/>
                </a:solidFill>
                <a:latin typeface="Arial" pitchFamily="34" charset="0"/>
                <a:ea typeface="Arial" pitchFamily="34" charset="-122"/>
                <a:cs typeface="Arial" pitchFamily="34" charset="-120"/>
              </a:rPr>
              <a:t>Силна тревожност, паника, психоза, агресия или пълна загуба на връзка с реалността — непредвидимо кой как ще реагира.</a:t>
            </a:r>
            <a:endParaRPr lang="en-US" sz="1050" dirty="0"/>
          </a:p>
        </p:txBody>
      </p:sp>
      <p:sp>
        <p:nvSpPr>
          <p:cNvPr id="24" name="Text 18"/>
          <p:cNvSpPr/>
          <p:nvPr/>
        </p:nvSpPr>
        <p:spPr>
          <a:xfrm>
            <a:off x="457200" y="4828032"/>
            <a:ext cx="5486400" cy="274320"/>
          </a:xfrm>
          <a:prstGeom prst="rect">
            <a:avLst/>
          </a:prstGeom>
          <a:noFill/>
          <a:ln/>
        </p:spPr>
        <p:txBody>
          <a:bodyPr wrap="square" lIns="0" tIns="0" rIns="0" bIns="0" rtlCol="0" anchor="ctr"/>
          <a:lstStyle/>
          <a:p>
            <a:pPr indent="0" marL="0">
              <a:buNone/>
            </a:pPr>
            <a:r>
              <a:rPr lang="en-US" sz="900" dirty="0">
                <a:solidFill>
                  <a:srgbClr val="5B6B7A"/>
                </a:solidFill>
                <a:latin typeface="Arial" pitchFamily="34" charset="0"/>
                <a:ea typeface="Arial" pitchFamily="34" charset="-122"/>
                <a:cs typeface="Arial" pitchFamily="34" charset="-120"/>
              </a:rPr>
              <a:t>„Отвори очите“  •  Синтетични канабиноиди</a:t>
            </a:r>
            <a:endParaRPr lang="en-US" sz="900" dirty="0"/>
          </a:p>
        </p:txBody>
      </p:sp>
      <p:sp>
        <p:nvSpPr>
          <p:cNvPr id="25" name="Text 19"/>
          <p:cNvSpPr/>
          <p:nvPr/>
        </p:nvSpPr>
        <p:spPr>
          <a:xfrm>
            <a:off x="8503920" y="4828032"/>
            <a:ext cx="320040" cy="274320"/>
          </a:xfrm>
          <a:prstGeom prst="rect">
            <a:avLst/>
          </a:prstGeom>
          <a:noFill/>
          <a:ln/>
        </p:spPr>
        <p:txBody>
          <a:bodyPr wrap="square" lIns="0" tIns="0" rIns="0" bIns="0" rtlCol="0" anchor="ctr"/>
          <a:lstStyle/>
          <a:p>
            <a:pPr algn="r" indent="0" marL="0">
              <a:buNone/>
            </a:pPr>
            <a:r>
              <a:rPr lang="en-US" sz="900" dirty="0">
                <a:solidFill>
                  <a:srgbClr val="5B6B7A"/>
                </a:solidFill>
                <a:latin typeface="Arial" pitchFamily="34" charset="0"/>
                <a:ea typeface="Arial" pitchFamily="34" charset="-122"/>
                <a:cs typeface="Arial" pitchFamily="34" charset="-120"/>
              </a:rPr>
              <a:t>5</a:t>
            </a:r>
            <a:endParaRPr lang="en-US"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54864"/>
            <a:ext cx="8229600" cy="237744"/>
          </a:xfrm>
          <a:prstGeom prst="rect">
            <a:avLst/>
          </a:prstGeom>
          <a:noFill/>
          <a:ln/>
        </p:spPr>
        <p:txBody>
          <a:bodyPr wrap="square" lIns="0" tIns="0" rIns="0" bIns="0" rtlCol="0" anchor="ctr"/>
          <a:lstStyle/>
          <a:p>
            <a:pPr indent="0" marL="0">
              <a:buNone/>
            </a:pPr>
            <a:r>
              <a:rPr lang="en-US" sz="1050" b="1" spc="200" kern="0" dirty="0">
                <a:solidFill>
                  <a:srgbClr val="E85D4C"/>
                </a:solidFill>
                <a:latin typeface="Arial" pitchFamily="34" charset="0"/>
                <a:ea typeface="Arial" pitchFamily="34" charset="-122"/>
                <a:cs typeface="Arial" pitchFamily="34" charset="-120"/>
              </a:rPr>
              <a:t>ЗАЩО Е КАТО РУСКА РУЛЕТКА</a:t>
            </a:r>
            <a:endParaRPr lang="en-US" sz="1050" dirty="0"/>
          </a:p>
        </p:txBody>
      </p:sp>
      <p:sp>
        <p:nvSpPr>
          <p:cNvPr id="3" name="Text 1"/>
          <p:cNvSpPr/>
          <p:nvPr/>
        </p:nvSpPr>
        <p:spPr>
          <a:xfrm>
            <a:off x="457200" y="256032"/>
            <a:ext cx="8229600" cy="566928"/>
          </a:xfrm>
          <a:prstGeom prst="rect">
            <a:avLst/>
          </a:prstGeom>
          <a:noFill/>
          <a:ln/>
        </p:spPr>
        <p:txBody>
          <a:bodyPr wrap="square" lIns="0" tIns="0" rIns="0" bIns="0" rtlCol="0" anchor="ctr"/>
          <a:lstStyle/>
          <a:p>
            <a:pPr indent="0" marL="0">
              <a:buNone/>
            </a:pPr>
            <a:r>
              <a:rPr lang="en-US" sz="2700" b="1" dirty="0">
                <a:solidFill>
                  <a:srgbClr val="0F4C4A"/>
                </a:solidFill>
                <a:latin typeface="Arial" pitchFamily="34" charset="0"/>
                <a:ea typeface="Arial" pitchFamily="34" charset="-122"/>
                <a:cs typeface="Arial" pitchFamily="34" charset="-120"/>
              </a:rPr>
              <a:t>Най-голямата опасност: непредвидимостта</a:t>
            </a:r>
            <a:endParaRPr lang="en-US" sz="2700" dirty="0"/>
          </a:p>
        </p:txBody>
      </p:sp>
      <p:sp>
        <p:nvSpPr>
          <p:cNvPr id="4" name="Shape 2"/>
          <p:cNvSpPr/>
          <p:nvPr/>
        </p:nvSpPr>
        <p:spPr>
          <a:xfrm>
            <a:off x="457200" y="1051560"/>
            <a:ext cx="3017520" cy="3520440"/>
          </a:xfrm>
          <a:prstGeom prst="roundRect">
            <a:avLst>
              <a:gd name="adj" fmla="val 2424"/>
            </a:avLst>
          </a:prstGeom>
          <a:solidFill>
            <a:srgbClr val="FDF0EE"/>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5" name="Shape 3"/>
          <p:cNvSpPr/>
          <p:nvPr/>
        </p:nvSpPr>
        <p:spPr>
          <a:xfrm>
            <a:off x="1371600" y="1417320"/>
            <a:ext cx="1188720" cy="1188720"/>
          </a:xfrm>
          <a:prstGeom prst="ellipse">
            <a:avLst/>
          </a:prstGeom>
          <a:solidFill>
            <a:srgbClr val="E85D4C"/>
          </a:solidFill>
          <a:ln/>
        </p:spPr>
      </p:sp>
      <p:pic>
        <p:nvPicPr>
          <p:cNvPr id="6" name="Image 0" descr="preencoded.png">    </p:cNvPr>
          <p:cNvPicPr>
            <a:picLocks noChangeAspect="1"/>
          </p:cNvPicPr>
          <p:nvPr/>
        </p:nvPicPr>
        <p:blipFill>
          <a:blip r:embed="rId1"/>
          <a:stretch>
            <a:fillRect/>
          </a:stretch>
        </p:blipFill>
        <p:spPr>
          <a:xfrm>
            <a:off x="1680667" y="1726387"/>
            <a:ext cx="570586" cy="570586"/>
          </a:xfrm>
          <a:prstGeom prst="rect">
            <a:avLst/>
          </a:prstGeom>
        </p:spPr>
      </p:pic>
      <p:sp>
        <p:nvSpPr>
          <p:cNvPr id="7" name="Text 4"/>
          <p:cNvSpPr/>
          <p:nvPr/>
        </p:nvSpPr>
        <p:spPr>
          <a:xfrm>
            <a:off x="640080" y="2788920"/>
            <a:ext cx="2651760" cy="731520"/>
          </a:xfrm>
          <a:prstGeom prst="rect">
            <a:avLst/>
          </a:prstGeom>
          <a:noFill/>
          <a:ln/>
        </p:spPr>
        <p:txBody>
          <a:bodyPr wrap="square" lIns="0" tIns="0" rIns="0" bIns="0" rtlCol="0" anchor="ctr"/>
          <a:lstStyle/>
          <a:p>
            <a:pPr algn="ctr" indent="0" marL="0">
              <a:buNone/>
            </a:pPr>
            <a:r>
              <a:rPr lang="en-US" sz="1600" b="1" dirty="0">
                <a:solidFill>
                  <a:srgbClr val="E85D4C"/>
                </a:solidFill>
                <a:latin typeface="Arial" pitchFamily="34" charset="0"/>
                <a:ea typeface="Arial" pitchFamily="34" charset="-122"/>
                <a:cs typeface="Arial" pitchFamily="34" charset="-120"/>
              </a:rPr>
              <a:t>Никога не знаеш</a:t>
            </a:r>
            <a:endParaRPr lang="en-US" sz="1600" dirty="0"/>
          </a:p>
          <a:p>
            <a:pPr algn="ctr" indent="0" marL="0">
              <a:buNone/>
            </a:pPr>
            <a:r>
              <a:rPr lang="en-US" sz="1600" b="1" dirty="0">
                <a:solidFill>
                  <a:srgbClr val="E85D4C"/>
                </a:solidFill>
                <a:latin typeface="Arial" pitchFamily="34" charset="0"/>
                <a:ea typeface="Arial" pitchFamily="34" charset="-122"/>
                <a:cs typeface="Arial" pitchFamily="34" charset="-120"/>
              </a:rPr>
              <a:t>какво получаваш</a:t>
            </a:r>
            <a:endParaRPr lang="en-US" sz="1600" dirty="0"/>
          </a:p>
        </p:txBody>
      </p:sp>
      <p:sp>
        <p:nvSpPr>
          <p:cNvPr id="8" name="Text 5"/>
          <p:cNvSpPr/>
          <p:nvPr/>
        </p:nvSpPr>
        <p:spPr>
          <a:xfrm>
            <a:off x="640080" y="3566160"/>
            <a:ext cx="2651760" cy="914400"/>
          </a:xfrm>
          <a:prstGeom prst="rect">
            <a:avLst/>
          </a:prstGeom>
          <a:noFill/>
          <a:ln/>
        </p:spPr>
        <p:txBody>
          <a:bodyPr wrap="square" lIns="0" tIns="0" rIns="0" bIns="0" rtlCol="0" anchor="ctr"/>
          <a:lstStyle/>
          <a:p>
            <a:pPr algn="ctr" indent="0" marL="0">
              <a:buNone/>
            </a:pPr>
            <a:r>
              <a:rPr lang="en-US" sz="1150" dirty="0">
                <a:solidFill>
                  <a:srgbClr val="1F2937"/>
                </a:solidFill>
                <a:latin typeface="Arial" pitchFamily="34" charset="0"/>
                <a:ea typeface="Arial" pitchFamily="34" charset="-122"/>
                <a:cs typeface="Arial" pitchFamily="34" charset="-120"/>
              </a:rPr>
              <a:t>Едно и също име, едно и също пакетче — напълно различен химикал и различна сила.</a:t>
            </a:r>
            <a:endParaRPr lang="en-US" sz="1150" dirty="0"/>
          </a:p>
        </p:txBody>
      </p:sp>
      <p:sp>
        <p:nvSpPr>
          <p:cNvPr id="9" name="Shape 6"/>
          <p:cNvSpPr/>
          <p:nvPr/>
        </p:nvSpPr>
        <p:spPr>
          <a:xfrm>
            <a:off x="3703320" y="1051560"/>
            <a:ext cx="4983480" cy="1078992"/>
          </a:xfrm>
          <a:prstGeom prst="roundRect">
            <a:avLst>
              <a:gd name="adj" fmla="val 6780"/>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0" name="Shape 7"/>
          <p:cNvSpPr/>
          <p:nvPr/>
        </p:nvSpPr>
        <p:spPr>
          <a:xfrm>
            <a:off x="3886200" y="1335024"/>
            <a:ext cx="502920" cy="502920"/>
          </a:xfrm>
          <a:prstGeom prst="ellipse">
            <a:avLst/>
          </a:prstGeom>
          <a:solidFill>
            <a:srgbClr val="0D9488"/>
          </a:solidFill>
          <a:ln/>
        </p:spPr>
      </p:sp>
      <p:pic>
        <p:nvPicPr>
          <p:cNvPr id="11" name="Image 1" descr="preencoded.png">    </p:cNvPr>
          <p:cNvPicPr>
            <a:picLocks noChangeAspect="1"/>
          </p:cNvPicPr>
          <p:nvPr/>
        </p:nvPicPr>
        <p:blipFill>
          <a:blip r:embed="rId2"/>
          <a:stretch>
            <a:fillRect/>
          </a:stretch>
        </p:blipFill>
        <p:spPr>
          <a:xfrm>
            <a:off x="4016959" y="1465783"/>
            <a:ext cx="241402" cy="241402"/>
          </a:xfrm>
          <a:prstGeom prst="rect">
            <a:avLst/>
          </a:prstGeom>
        </p:spPr>
      </p:pic>
      <p:sp>
        <p:nvSpPr>
          <p:cNvPr id="12" name="Text 8"/>
          <p:cNvSpPr/>
          <p:nvPr/>
        </p:nvSpPr>
        <p:spPr>
          <a:xfrm>
            <a:off x="4572000" y="1179576"/>
            <a:ext cx="3931920" cy="292608"/>
          </a:xfrm>
          <a:prstGeom prst="rect">
            <a:avLst/>
          </a:prstGeom>
          <a:noFill/>
          <a:ln/>
        </p:spPr>
        <p:txBody>
          <a:bodyPr wrap="square" lIns="0" tIns="0" rIns="0" bIns="0" rtlCol="0" anchor="ctr"/>
          <a:lstStyle/>
          <a:p>
            <a:pPr indent="0" marL="0">
              <a:buNone/>
            </a:pPr>
            <a:r>
              <a:rPr lang="en-US" sz="1350" b="1" dirty="0">
                <a:solidFill>
                  <a:srgbClr val="0F4C4A"/>
                </a:solidFill>
                <a:latin typeface="Arial" pitchFamily="34" charset="0"/>
                <a:ea typeface="Arial" pitchFamily="34" charset="-122"/>
                <a:cs typeface="Arial" pitchFamily="34" charset="-120"/>
              </a:rPr>
              <a:t>Няма контрол на състава</a:t>
            </a:r>
            <a:endParaRPr lang="en-US" sz="1350" dirty="0"/>
          </a:p>
        </p:txBody>
      </p:sp>
      <p:sp>
        <p:nvSpPr>
          <p:cNvPr id="13" name="Text 9"/>
          <p:cNvSpPr/>
          <p:nvPr/>
        </p:nvSpPr>
        <p:spPr>
          <a:xfrm>
            <a:off x="4572000" y="1472184"/>
            <a:ext cx="3977640" cy="621792"/>
          </a:xfrm>
          <a:prstGeom prst="rect">
            <a:avLst/>
          </a:prstGeom>
          <a:noFill/>
          <a:ln/>
        </p:spPr>
        <p:txBody>
          <a:bodyPr wrap="square" lIns="0" tIns="0" rIns="0" bIns="0" rtlCol="0" anchor="ctr"/>
          <a:lstStyle/>
          <a:p>
            <a:pPr indent="0" marL="0">
              <a:buNone/>
            </a:pPr>
            <a:r>
              <a:rPr lang="en-US" sz="1050" dirty="0">
                <a:solidFill>
                  <a:srgbClr val="1F2937"/>
                </a:solidFill>
                <a:latin typeface="Arial" pitchFamily="34" charset="0"/>
                <a:ea typeface="Arial" pitchFamily="34" charset="-122"/>
                <a:cs typeface="Arial" pitchFamily="34" charset="-120"/>
              </a:rPr>
              <a:t>Никаква рецепта, никаква мярка. Едно пакетче може да е слабо, следващото — смъртоносно.</a:t>
            </a:r>
            <a:endParaRPr lang="en-US" sz="1050" dirty="0"/>
          </a:p>
        </p:txBody>
      </p:sp>
      <p:sp>
        <p:nvSpPr>
          <p:cNvPr id="14" name="Shape 10"/>
          <p:cNvSpPr/>
          <p:nvPr/>
        </p:nvSpPr>
        <p:spPr>
          <a:xfrm>
            <a:off x="3703320" y="2276856"/>
            <a:ext cx="4983480" cy="1078992"/>
          </a:xfrm>
          <a:prstGeom prst="roundRect">
            <a:avLst>
              <a:gd name="adj" fmla="val 6780"/>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15" name="Shape 11"/>
          <p:cNvSpPr/>
          <p:nvPr/>
        </p:nvSpPr>
        <p:spPr>
          <a:xfrm>
            <a:off x="3886200" y="2560320"/>
            <a:ext cx="502920" cy="502920"/>
          </a:xfrm>
          <a:prstGeom prst="ellipse">
            <a:avLst/>
          </a:prstGeom>
          <a:solidFill>
            <a:srgbClr val="0D9488"/>
          </a:solidFill>
          <a:ln/>
        </p:spPr>
      </p:sp>
      <p:pic>
        <p:nvPicPr>
          <p:cNvPr id="16" name="Image 2" descr="preencoded.png">    </p:cNvPr>
          <p:cNvPicPr>
            <a:picLocks noChangeAspect="1"/>
          </p:cNvPicPr>
          <p:nvPr/>
        </p:nvPicPr>
        <p:blipFill>
          <a:blip r:embed="rId3"/>
          <a:stretch>
            <a:fillRect/>
          </a:stretch>
        </p:blipFill>
        <p:spPr>
          <a:xfrm>
            <a:off x="4016959" y="2691079"/>
            <a:ext cx="241402" cy="241402"/>
          </a:xfrm>
          <a:prstGeom prst="rect">
            <a:avLst/>
          </a:prstGeom>
        </p:spPr>
      </p:pic>
      <p:sp>
        <p:nvSpPr>
          <p:cNvPr id="17" name="Text 12"/>
          <p:cNvSpPr/>
          <p:nvPr/>
        </p:nvSpPr>
        <p:spPr>
          <a:xfrm>
            <a:off x="4572000" y="2404872"/>
            <a:ext cx="3931920" cy="292608"/>
          </a:xfrm>
          <a:prstGeom prst="rect">
            <a:avLst/>
          </a:prstGeom>
          <a:noFill/>
          <a:ln/>
        </p:spPr>
        <p:txBody>
          <a:bodyPr wrap="square" lIns="0" tIns="0" rIns="0" bIns="0" rtlCol="0" anchor="ctr"/>
          <a:lstStyle/>
          <a:p>
            <a:pPr indent="0" marL="0">
              <a:buNone/>
            </a:pPr>
            <a:r>
              <a:rPr lang="en-US" sz="1350" b="1" dirty="0">
                <a:solidFill>
                  <a:srgbClr val="0F4C4A"/>
                </a:solidFill>
                <a:latin typeface="Arial" pitchFamily="34" charset="0"/>
                <a:ea typeface="Arial" pitchFamily="34" charset="-122"/>
                <a:cs typeface="Arial" pitchFamily="34" charset="-120"/>
              </a:rPr>
              <a:t>Неравномерно напръскване</a:t>
            </a:r>
            <a:endParaRPr lang="en-US" sz="1350" dirty="0"/>
          </a:p>
        </p:txBody>
      </p:sp>
      <p:sp>
        <p:nvSpPr>
          <p:cNvPr id="18" name="Text 13"/>
          <p:cNvSpPr/>
          <p:nvPr/>
        </p:nvSpPr>
        <p:spPr>
          <a:xfrm>
            <a:off x="4572000" y="2697480"/>
            <a:ext cx="3977640" cy="621792"/>
          </a:xfrm>
          <a:prstGeom prst="rect">
            <a:avLst/>
          </a:prstGeom>
          <a:noFill/>
          <a:ln/>
        </p:spPr>
        <p:txBody>
          <a:bodyPr wrap="square" lIns="0" tIns="0" rIns="0" bIns="0" rtlCol="0" anchor="ctr"/>
          <a:lstStyle/>
          <a:p>
            <a:pPr indent="0" marL="0">
              <a:buNone/>
            </a:pPr>
            <a:r>
              <a:rPr lang="en-US" sz="1050" dirty="0">
                <a:solidFill>
                  <a:srgbClr val="1F2937"/>
                </a:solidFill>
                <a:latin typeface="Arial" pitchFamily="34" charset="0"/>
                <a:ea typeface="Arial" pitchFamily="34" charset="-122"/>
                <a:cs typeface="Arial" pitchFamily="34" charset="-120"/>
              </a:rPr>
              <a:t>Химикалът не е разпределен равномерно. Дори в едно пакетче силата варира от място на място.</a:t>
            </a:r>
            <a:endParaRPr lang="en-US" sz="1050" dirty="0"/>
          </a:p>
        </p:txBody>
      </p:sp>
      <p:sp>
        <p:nvSpPr>
          <p:cNvPr id="19" name="Shape 14"/>
          <p:cNvSpPr/>
          <p:nvPr/>
        </p:nvSpPr>
        <p:spPr>
          <a:xfrm>
            <a:off x="3703320" y="3502152"/>
            <a:ext cx="4983480" cy="1078992"/>
          </a:xfrm>
          <a:prstGeom prst="roundRect">
            <a:avLst>
              <a:gd name="adj" fmla="val 6780"/>
            </a:avLst>
          </a:prstGeom>
          <a:solidFill>
            <a:srgbClr val="FFFFFF"/>
          </a:solidFill>
          <a:ln w="9525">
            <a:solidFill>
              <a:srgbClr val="E5E7EB"/>
            </a:solidFill>
            <a:prstDash val="solid"/>
          </a:ln>
          <a:effectLst>
            <a:outerShdw sx="100000" sy="100000" kx="0" ky="0" algn="bl" rotWithShape="0" blurRad="88900" dist="25400" dir="2700000">
              <a:srgbClr val="000000">
                <a:alpha val="13000"/>
              </a:srgbClr>
            </a:outerShdw>
          </a:effectLst>
        </p:spPr>
      </p:sp>
      <p:sp>
        <p:nvSpPr>
          <p:cNvPr id="20" name="Shape 15"/>
          <p:cNvSpPr/>
          <p:nvPr/>
        </p:nvSpPr>
        <p:spPr>
          <a:xfrm>
            <a:off x="3886200" y="3785616"/>
            <a:ext cx="502920" cy="502920"/>
          </a:xfrm>
          <a:prstGeom prst="ellipse">
            <a:avLst/>
          </a:prstGeom>
          <a:solidFill>
            <a:srgbClr val="0D9488"/>
          </a:solidFill>
          <a:ln/>
        </p:spPr>
      </p:sp>
      <p:pic>
        <p:nvPicPr>
          <p:cNvPr id="21" name="Image 3" descr="preencoded.png">    </p:cNvPr>
          <p:cNvPicPr>
            <a:picLocks noChangeAspect="1"/>
          </p:cNvPicPr>
          <p:nvPr/>
        </p:nvPicPr>
        <p:blipFill>
          <a:blip r:embed="rId4"/>
          <a:stretch>
            <a:fillRect/>
          </a:stretch>
        </p:blipFill>
        <p:spPr>
          <a:xfrm>
            <a:off x="4016959" y="3916375"/>
            <a:ext cx="241402" cy="241402"/>
          </a:xfrm>
          <a:prstGeom prst="rect">
            <a:avLst/>
          </a:prstGeom>
        </p:spPr>
      </p:pic>
      <p:sp>
        <p:nvSpPr>
          <p:cNvPr id="22" name="Text 16"/>
          <p:cNvSpPr/>
          <p:nvPr/>
        </p:nvSpPr>
        <p:spPr>
          <a:xfrm>
            <a:off x="4572000" y="3630168"/>
            <a:ext cx="3931920" cy="292608"/>
          </a:xfrm>
          <a:prstGeom prst="rect">
            <a:avLst/>
          </a:prstGeom>
          <a:noFill/>
          <a:ln/>
        </p:spPr>
        <p:txBody>
          <a:bodyPr wrap="square" lIns="0" tIns="0" rIns="0" bIns="0" rtlCol="0" anchor="ctr"/>
          <a:lstStyle/>
          <a:p>
            <a:pPr indent="0" marL="0">
              <a:buNone/>
            </a:pPr>
            <a:r>
              <a:rPr lang="en-US" sz="1350" b="1" dirty="0">
                <a:solidFill>
                  <a:srgbClr val="0F4C4A"/>
                </a:solidFill>
                <a:latin typeface="Arial" pitchFamily="34" charset="0"/>
                <a:ea typeface="Arial" pitchFamily="34" charset="-122"/>
                <a:cs typeface="Arial" pitchFamily="34" charset="-120"/>
              </a:rPr>
              <a:t>Всеки реагира различно</a:t>
            </a:r>
            <a:endParaRPr lang="en-US" sz="1350" dirty="0"/>
          </a:p>
        </p:txBody>
      </p:sp>
      <p:sp>
        <p:nvSpPr>
          <p:cNvPr id="23" name="Text 17"/>
          <p:cNvSpPr/>
          <p:nvPr/>
        </p:nvSpPr>
        <p:spPr>
          <a:xfrm>
            <a:off x="4572000" y="3922776"/>
            <a:ext cx="3977640" cy="621792"/>
          </a:xfrm>
          <a:prstGeom prst="rect">
            <a:avLst/>
          </a:prstGeom>
          <a:noFill/>
          <a:ln/>
        </p:spPr>
        <p:txBody>
          <a:bodyPr wrap="square" lIns="0" tIns="0" rIns="0" bIns="0" rtlCol="0" anchor="ctr"/>
          <a:lstStyle/>
          <a:p>
            <a:pPr indent="0" marL="0">
              <a:buNone/>
            </a:pPr>
            <a:r>
              <a:rPr lang="en-US" sz="1050" dirty="0">
                <a:solidFill>
                  <a:srgbClr val="1F2937"/>
                </a:solidFill>
                <a:latin typeface="Arial" pitchFamily="34" charset="0"/>
                <a:ea typeface="Arial" pitchFamily="34" charset="-122"/>
                <a:cs typeface="Arial" pitchFamily="34" charset="-120"/>
              </a:rPr>
              <a:t>Тегло, здраве, настроение, комбинация с други вещества — един и същ химикал действа различно на различни хора.</a:t>
            </a:r>
            <a:endParaRPr lang="en-US" sz="1050" dirty="0"/>
          </a:p>
        </p:txBody>
      </p:sp>
      <p:sp>
        <p:nvSpPr>
          <p:cNvPr id="24" name="Text 18"/>
          <p:cNvSpPr/>
          <p:nvPr/>
        </p:nvSpPr>
        <p:spPr>
          <a:xfrm>
            <a:off x="457200" y="4828032"/>
            <a:ext cx="5486400" cy="274320"/>
          </a:xfrm>
          <a:prstGeom prst="rect">
            <a:avLst/>
          </a:prstGeom>
          <a:noFill/>
          <a:ln/>
        </p:spPr>
        <p:txBody>
          <a:bodyPr wrap="square" lIns="0" tIns="0" rIns="0" bIns="0" rtlCol="0" anchor="ctr"/>
          <a:lstStyle/>
          <a:p>
            <a:pPr indent="0" marL="0">
              <a:buNone/>
            </a:pPr>
            <a:r>
              <a:rPr lang="en-US" sz="900" dirty="0">
                <a:solidFill>
                  <a:srgbClr val="5B6B7A"/>
                </a:solidFill>
                <a:latin typeface="Arial" pitchFamily="34" charset="0"/>
                <a:ea typeface="Arial" pitchFamily="34" charset="-122"/>
                <a:cs typeface="Arial" pitchFamily="34" charset="-120"/>
              </a:rPr>
              <a:t>„Отвори очите“  •  Синтетични канабиноиди</a:t>
            </a:r>
            <a:endParaRPr lang="en-US" sz="900" dirty="0"/>
          </a:p>
        </p:txBody>
      </p:sp>
      <p:sp>
        <p:nvSpPr>
          <p:cNvPr id="25" name="Text 19"/>
          <p:cNvSpPr/>
          <p:nvPr/>
        </p:nvSpPr>
        <p:spPr>
          <a:xfrm>
            <a:off x="8503920" y="4828032"/>
            <a:ext cx="320040" cy="274320"/>
          </a:xfrm>
          <a:prstGeom prst="rect">
            <a:avLst/>
          </a:prstGeom>
          <a:noFill/>
          <a:ln/>
        </p:spPr>
        <p:txBody>
          <a:bodyPr wrap="square" lIns="0" tIns="0" rIns="0" bIns="0" rtlCol="0" anchor="ctr"/>
          <a:lstStyle/>
          <a:p>
            <a:pPr algn="r" indent="0" marL="0">
              <a:buNone/>
            </a:pPr>
            <a:r>
              <a:rPr lang="en-US" sz="900" dirty="0">
                <a:solidFill>
                  <a:srgbClr val="5B6B7A"/>
                </a:solidFill>
                <a:latin typeface="Arial" pitchFamily="34" charset="0"/>
                <a:ea typeface="Arial" pitchFamily="34" charset="-122"/>
                <a:cs typeface="Arial" pitchFamily="34" charset="-120"/>
              </a:rPr>
              <a:t>6</a:t>
            </a:r>
            <a:endParaRPr lang="en-US" sz="9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54864"/>
            <a:ext cx="8229600" cy="237744"/>
          </a:xfrm>
          <a:prstGeom prst="rect">
            <a:avLst/>
          </a:prstGeom>
          <a:noFill/>
          <a:ln/>
        </p:spPr>
        <p:txBody>
          <a:bodyPr wrap="square" lIns="0" tIns="0" rIns="0" bIns="0" rtlCol="0" anchor="ctr"/>
          <a:lstStyle/>
          <a:p>
            <a:pPr indent="0" marL="0">
              <a:buNone/>
            </a:pPr>
            <a:r>
              <a:rPr lang="en-US" sz="1050" b="1" spc="200" kern="0" dirty="0">
                <a:solidFill>
                  <a:srgbClr val="E85D4C"/>
                </a:solidFill>
                <a:latin typeface="Arial" pitchFamily="34" charset="0"/>
                <a:ea typeface="Arial" pitchFamily="34" charset="-122"/>
                <a:cs typeface="Arial" pitchFamily="34" charset="-120"/>
              </a:rPr>
              <a:t>ПРОВЕРИ КАКВО „ЗНАЕШ“ • ЧАСТ 1</a:t>
            </a:r>
            <a:endParaRPr lang="en-US" sz="1050" dirty="0"/>
          </a:p>
        </p:txBody>
      </p:sp>
      <p:sp>
        <p:nvSpPr>
          <p:cNvPr id="3" name="Text 1"/>
          <p:cNvSpPr/>
          <p:nvPr/>
        </p:nvSpPr>
        <p:spPr>
          <a:xfrm>
            <a:off x="457200" y="256032"/>
            <a:ext cx="8229600" cy="566928"/>
          </a:xfrm>
          <a:prstGeom prst="rect">
            <a:avLst/>
          </a:prstGeom>
          <a:noFill/>
          <a:ln/>
        </p:spPr>
        <p:txBody>
          <a:bodyPr wrap="square" lIns="0" tIns="0" rIns="0" bIns="0" rtlCol="0" anchor="ctr"/>
          <a:lstStyle/>
          <a:p>
            <a:pPr indent="0" marL="0">
              <a:buNone/>
            </a:pPr>
            <a:r>
              <a:rPr lang="en-US" sz="2700" b="1" dirty="0">
                <a:solidFill>
                  <a:srgbClr val="0F4C4A"/>
                </a:solidFill>
                <a:latin typeface="Arial" pitchFamily="34" charset="0"/>
                <a:ea typeface="Arial" pitchFamily="34" charset="-122"/>
                <a:cs typeface="Arial" pitchFamily="34" charset="-120"/>
              </a:rPr>
              <a:t>Мит срещу факт</a:t>
            </a:r>
            <a:endParaRPr lang="en-US" sz="2700" dirty="0"/>
          </a:p>
        </p:txBody>
      </p:sp>
      <p:sp>
        <p:nvSpPr>
          <p:cNvPr id="4" name="Shape 2"/>
          <p:cNvSpPr/>
          <p:nvPr/>
        </p:nvSpPr>
        <p:spPr>
          <a:xfrm>
            <a:off x="457200" y="1024128"/>
            <a:ext cx="3977640" cy="1115568"/>
          </a:xfrm>
          <a:prstGeom prst="roundRect">
            <a:avLst>
              <a:gd name="adj" fmla="val 6557"/>
            </a:avLst>
          </a:prstGeom>
          <a:solidFill>
            <a:srgbClr val="FDF0EE"/>
          </a:solidFill>
          <a:ln w="9525">
            <a:solidFill>
              <a:srgbClr val="E5E7EB"/>
            </a:solidFill>
            <a:prstDash val="solid"/>
          </a:ln>
          <a:effectLst>
            <a:outerShdw sx="100000" sy="100000" kx="0" ky="0" algn="bl" rotWithShape="0" blurRad="88900" dist="25400" dir="2700000">
              <a:srgbClr val="000000">
                <a:alpha val="13000"/>
              </a:srgbClr>
            </a:outerShdw>
          </a:effectLst>
        </p:spPr>
      </p:sp>
      <p:pic>
        <p:nvPicPr>
          <p:cNvPr id="5" name="Image 0" descr="preencoded.png">    </p:cNvPr>
          <p:cNvPicPr>
            <a:picLocks noChangeAspect="1"/>
          </p:cNvPicPr>
          <p:nvPr/>
        </p:nvPicPr>
        <p:blipFill>
          <a:blip r:embed="rId1"/>
          <a:stretch>
            <a:fillRect/>
          </a:stretch>
        </p:blipFill>
        <p:spPr>
          <a:xfrm>
            <a:off x="621792" y="1152144"/>
            <a:ext cx="237744" cy="237744"/>
          </a:xfrm>
          <a:prstGeom prst="rect">
            <a:avLst/>
          </a:prstGeom>
        </p:spPr>
      </p:pic>
      <p:sp>
        <p:nvSpPr>
          <p:cNvPr id="6" name="Text 3"/>
          <p:cNvSpPr/>
          <p:nvPr/>
        </p:nvSpPr>
        <p:spPr>
          <a:xfrm>
            <a:off x="914400" y="1133856"/>
            <a:ext cx="1097280" cy="274320"/>
          </a:xfrm>
          <a:prstGeom prst="rect">
            <a:avLst/>
          </a:prstGeom>
          <a:noFill/>
          <a:ln/>
        </p:spPr>
        <p:txBody>
          <a:bodyPr wrap="square" lIns="0" tIns="0" rIns="0" bIns="0" rtlCol="0" anchor="ctr"/>
          <a:lstStyle/>
          <a:p>
            <a:pPr indent="0" marL="0">
              <a:buNone/>
            </a:pPr>
            <a:r>
              <a:rPr lang="en-US" sz="1100" b="1" spc="150" kern="0" dirty="0">
                <a:solidFill>
                  <a:srgbClr val="E85D4C"/>
                </a:solidFill>
                <a:latin typeface="Arial" pitchFamily="34" charset="0"/>
                <a:ea typeface="Arial" pitchFamily="34" charset="-122"/>
                <a:cs typeface="Arial" pitchFamily="34" charset="-120"/>
              </a:rPr>
              <a:t>МИТ</a:t>
            </a:r>
            <a:endParaRPr lang="en-US" sz="1100" dirty="0"/>
          </a:p>
        </p:txBody>
      </p:sp>
      <p:sp>
        <p:nvSpPr>
          <p:cNvPr id="7" name="Text 4"/>
          <p:cNvSpPr/>
          <p:nvPr/>
        </p:nvSpPr>
        <p:spPr>
          <a:xfrm>
            <a:off x="621792" y="1408176"/>
            <a:ext cx="3657600" cy="658368"/>
          </a:xfrm>
          <a:prstGeom prst="rect">
            <a:avLst/>
          </a:prstGeom>
          <a:noFill/>
          <a:ln/>
        </p:spPr>
        <p:txBody>
          <a:bodyPr wrap="square" lIns="0" tIns="0" rIns="0" bIns="0" rtlCol="0" anchor="ctr"/>
          <a:lstStyle/>
          <a:p>
            <a:pPr indent="0" marL="0">
              <a:buNone/>
            </a:pPr>
            <a:r>
              <a:rPr lang="en-US" sz="1150" i="1" dirty="0">
                <a:solidFill>
                  <a:srgbClr val="1F2937"/>
                </a:solidFill>
                <a:latin typeface="Arial" pitchFamily="34" charset="0"/>
                <a:ea typeface="Arial" pitchFamily="34" charset="-122"/>
                <a:cs typeface="Arial" pitchFamily="34" charset="-120"/>
              </a:rPr>
              <a:t>„Синтетичното е по-чисто, значи по-безопасно.“</a:t>
            </a:r>
            <a:endParaRPr lang="en-US" sz="1150" dirty="0"/>
          </a:p>
        </p:txBody>
      </p:sp>
      <p:sp>
        <p:nvSpPr>
          <p:cNvPr id="8" name="Shape 5"/>
          <p:cNvSpPr/>
          <p:nvPr/>
        </p:nvSpPr>
        <p:spPr>
          <a:xfrm>
            <a:off x="4709160" y="1024128"/>
            <a:ext cx="3977640" cy="1115568"/>
          </a:xfrm>
          <a:prstGeom prst="roundRect">
            <a:avLst>
              <a:gd name="adj" fmla="val 6557"/>
            </a:avLst>
          </a:prstGeom>
          <a:solidFill>
            <a:srgbClr val="EFFAF8"/>
          </a:solidFill>
          <a:ln w="9525">
            <a:solidFill>
              <a:srgbClr val="E5E7EB"/>
            </a:solidFill>
            <a:prstDash val="solid"/>
          </a:ln>
          <a:effectLst>
            <a:outerShdw sx="100000" sy="100000" kx="0" ky="0" algn="bl" rotWithShape="0" blurRad="88900" dist="25400" dir="2700000">
              <a:srgbClr val="000000">
                <a:alpha val="13000"/>
              </a:srgbClr>
            </a:outerShdw>
          </a:effectLst>
        </p:spPr>
      </p:sp>
      <p:pic>
        <p:nvPicPr>
          <p:cNvPr id="9" name="Image 1" descr="preencoded.png">    </p:cNvPr>
          <p:cNvPicPr>
            <a:picLocks noChangeAspect="1"/>
          </p:cNvPicPr>
          <p:nvPr/>
        </p:nvPicPr>
        <p:blipFill>
          <a:blip r:embed="rId2"/>
          <a:stretch>
            <a:fillRect/>
          </a:stretch>
        </p:blipFill>
        <p:spPr>
          <a:xfrm>
            <a:off x="4873752" y="1152144"/>
            <a:ext cx="237744" cy="237744"/>
          </a:xfrm>
          <a:prstGeom prst="rect">
            <a:avLst/>
          </a:prstGeom>
        </p:spPr>
      </p:pic>
      <p:sp>
        <p:nvSpPr>
          <p:cNvPr id="10" name="Text 6"/>
          <p:cNvSpPr/>
          <p:nvPr/>
        </p:nvSpPr>
        <p:spPr>
          <a:xfrm>
            <a:off x="5166360" y="1133856"/>
            <a:ext cx="1097280" cy="274320"/>
          </a:xfrm>
          <a:prstGeom prst="rect">
            <a:avLst/>
          </a:prstGeom>
          <a:noFill/>
          <a:ln/>
        </p:spPr>
        <p:txBody>
          <a:bodyPr wrap="square" lIns="0" tIns="0" rIns="0" bIns="0" rtlCol="0" anchor="ctr"/>
          <a:lstStyle/>
          <a:p>
            <a:pPr indent="0" marL="0">
              <a:buNone/>
            </a:pPr>
            <a:r>
              <a:rPr lang="en-US" sz="1100" b="1" spc="150" kern="0" dirty="0">
                <a:solidFill>
                  <a:srgbClr val="0D9488"/>
                </a:solidFill>
                <a:latin typeface="Arial" pitchFamily="34" charset="0"/>
                <a:ea typeface="Arial" pitchFamily="34" charset="-122"/>
                <a:cs typeface="Arial" pitchFamily="34" charset="-120"/>
              </a:rPr>
              <a:t>ФАКТ</a:t>
            </a:r>
            <a:endParaRPr lang="en-US" sz="1100" dirty="0"/>
          </a:p>
        </p:txBody>
      </p:sp>
      <p:sp>
        <p:nvSpPr>
          <p:cNvPr id="11" name="Text 7"/>
          <p:cNvSpPr/>
          <p:nvPr/>
        </p:nvSpPr>
        <p:spPr>
          <a:xfrm>
            <a:off x="4873752" y="1408176"/>
            <a:ext cx="3657600" cy="658368"/>
          </a:xfrm>
          <a:prstGeom prst="rect">
            <a:avLst/>
          </a:prstGeom>
          <a:noFill/>
          <a:ln/>
        </p:spPr>
        <p:txBody>
          <a:bodyPr wrap="square" lIns="0" tIns="0" rIns="0" bIns="0" rtlCol="0" anchor="ctr"/>
          <a:lstStyle/>
          <a:p>
            <a:pPr indent="0" marL="0">
              <a:buNone/>
            </a:pPr>
            <a:r>
              <a:rPr lang="en-US" sz="1150" dirty="0">
                <a:solidFill>
                  <a:srgbClr val="1F2937"/>
                </a:solidFill>
                <a:latin typeface="Arial" pitchFamily="34" charset="0"/>
                <a:ea typeface="Arial" pitchFamily="34" charset="-122"/>
                <a:cs typeface="Arial" pitchFamily="34" charset="-120"/>
              </a:rPr>
              <a:t>Точно обратното. „Синтетично“ тук значи неизвестен, непроверен химикал с много по-силно действие.</a:t>
            </a:r>
            <a:endParaRPr lang="en-US" sz="1150" dirty="0"/>
          </a:p>
        </p:txBody>
      </p:sp>
      <p:sp>
        <p:nvSpPr>
          <p:cNvPr id="12" name="Shape 8"/>
          <p:cNvSpPr/>
          <p:nvPr/>
        </p:nvSpPr>
        <p:spPr>
          <a:xfrm>
            <a:off x="457200" y="2267712"/>
            <a:ext cx="3977640" cy="1115568"/>
          </a:xfrm>
          <a:prstGeom prst="roundRect">
            <a:avLst>
              <a:gd name="adj" fmla="val 6557"/>
            </a:avLst>
          </a:prstGeom>
          <a:solidFill>
            <a:srgbClr val="FDF0EE"/>
          </a:solidFill>
          <a:ln w="9525">
            <a:solidFill>
              <a:srgbClr val="E5E7EB"/>
            </a:solidFill>
            <a:prstDash val="solid"/>
          </a:ln>
          <a:effectLst>
            <a:outerShdw sx="100000" sy="100000" kx="0" ky="0" algn="bl" rotWithShape="0" blurRad="88900" dist="25400" dir="2700000">
              <a:srgbClr val="000000">
                <a:alpha val="13000"/>
              </a:srgbClr>
            </a:outerShdw>
          </a:effectLst>
        </p:spPr>
      </p:sp>
      <p:pic>
        <p:nvPicPr>
          <p:cNvPr id="13" name="Image 2" descr="preencoded.png">    </p:cNvPr>
          <p:cNvPicPr>
            <a:picLocks noChangeAspect="1"/>
          </p:cNvPicPr>
          <p:nvPr/>
        </p:nvPicPr>
        <p:blipFill>
          <a:blip r:embed="rId3"/>
          <a:stretch>
            <a:fillRect/>
          </a:stretch>
        </p:blipFill>
        <p:spPr>
          <a:xfrm>
            <a:off x="621792" y="2395728"/>
            <a:ext cx="237744" cy="237744"/>
          </a:xfrm>
          <a:prstGeom prst="rect">
            <a:avLst/>
          </a:prstGeom>
        </p:spPr>
      </p:pic>
      <p:sp>
        <p:nvSpPr>
          <p:cNvPr id="14" name="Text 9"/>
          <p:cNvSpPr/>
          <p:nvPr/>
        </p:nvSpPr>
        <p:spPr>
          <a:xfrm>
            <a:off x="914400" y="2377440"/>
            <a:ext cx="1097280" cy="274320"/>
          </a:xfrm>
          <a:prstGeom prst="rect">
            <a:avLst/>
          </a:prstGeom>
          <a:noFill/>
          <a:ln/>
        </p:spPr>
        <p:txBody>
          <a:bodyPr wrap="square" lIns="0" tIns="0" rIns="0" bIns="0" rtlCol="0" anchor="ctr"/>
          <a:lstStyle/>
          <a:p>
            <a:pPr indent="0" marL="0">
              <a:buNone/>
            </a:pPr>
            <a:r>
              <a:rPr lang="en-US" sz="1100" b="1" spc="150" kern="0" dirty="0">
                <a:solidFill>
                  <a:srgbClr val="E85D4C"/>
                </a:solidFill>
                <a:latin typeface="Arial" pitchFamily="34" charset="0"/>
                <a:ea typeface="Arial" pitchFamily="34" charset="-122"/>
                <a:cs typeface="Arial" pitchFamily="34" charset="-120"/>
              </a:rPr>
              <a:t>МИТ</a:t>
            </a:r>
            <a:endParaRPr lang="en-US" sz="1100" dirty="0"/>
          </a:p>
        </p:txBody>
      </p:sp>
      <p:sp>
        <p:nvSpPr>
          <p:cNvPr id="15" name="Text 10"/>
          <p:cNvSpPr/>
          <p:nvPr/>
        </p:nvSpPr>
        <p:spPr>
          <a:xfrm>
            <a:off x="621792" y="2651760"/>
            <a:ext cx="3657600" cy="658368"/>
          </a:xfrm>
          <a:prstGeom prst="rect">
            <a:avLst/>
          </a:prstGeom>
          <a:noFill/>
          <a:ln/>
        </p:spPr>
        <p:txBody>
          <a:bodyPr wrap="square" lIns="0" tIns="0" rIns="0" bIns="0" rtlCol="0" anchor="ctr"/>
          <a:lstStyle/>
          <a:p>
            <a:pPr indent="0" marL="0">
              <a:buNone/>
            </a:pPr>
            <a:r>
              <a:rPr lang="en-US" sz="1150" i="1" dirty="0">
                <a:solidFill>
                  <a:srgbClr val="1F2937"/>
                </a:solidFill>
                <a:latin typeface="Arial" pitchFamily="34" charset="0"/>
                <a:ea typeface="Arial" pitchFamily="34" charset="-122"/>
                <a:cs typeface="Arial" pitchFamily="34" charset="-120"/>
              </a:rPr>
              <a:t>„Ако беше опасно, нямаше да се продава.“</a:t>
            </a:r>
            <a:endParaRPr lang="en-US" sz="1150" dirty="0"/>
          </a:p>
        </p:txBody>
      </p:sp>
      <p:sp>
        <p:nvSpPr>
          <p:cNvPr id="16" name="Shape 11"/>
          <p:cNvSpPr/>
          <p:nvPr/>
        </p:nvSpPr>
        <p:spPr>
          <a:xfrm>
            <a:off x="4709160" y="2267712"/>
            <a:ext cx="3977640" cy="1115568"/>
          </a:xfrm>
          <a:prstGeom prst="roundRect">
            <a:avLst>
              <a:gd name="adj" fmla="val 6557"/>
            </a:avLst>
          </a:prstGeom>
          <a:solidFill>
            <a:srgbClr val="EFFAF8"/>
          </a:solidFill>
          <a:ln w="9525">
            <a:solidFill>
              <a:srgbClr val="E5E7EB"/>
            </a:solidFill>
            <a:prstDash val="solid"/>
          </a:ln>
          <a:effectLst>
            <a:outerShdw sx="100000" sy="100000" kx="0" ky="0" algn="bl" rotWithShape="0" blurRad="88900" dist="25400" dir="2700000">
              <a:srgbClr val="000000">
                <a:alpha val="13000"/>
              </a:srgbClr>
            </a:outerShdw>
          </a:effectLst>
        </p:spPr>
      </p:sp>
      <p:pic>
        <p:nvPicPr>
          <p:cNvPr id="17" name="Image 3" descr="preencoded.png">    </p:cNvPr>
          <p:cNvPicPr>
            <a:picLocks noChangeAspect="1"/>
          </p:cNvPicPr>
          <p:nvPr/>
        </p:nvPicPr>
        <p:blipFill>
          <a:blip r:embed="rId4"/>
          <a:stretch>
            <a:fillRect/>
          </a:stretch>
        </p:blipFill>
        <p:spPr>
          <a:xfrm>
            <a:off x="4873752" y="2395728"/>
            <a:ext cx="237744" cy="237744"/>
          </a:xfrm>
          <a:prstGeom prst="rect">
            <a:avLst/>
          </a:prstGeom>
        </p:spPr>
      </p:pic>
      <p:sp>
        <p:nvSpPr>
          <p:cNvPr id="18" name="Text 12"/>
          <p:cNvSpPr/>
          <p:nvPr/>
        </p:nvSpPr>
        <p:spPr>
          <a:xfrm>
            <a:off x="5166360" y="2377440"/>
            <a:ext cx="1097280" cy="274320"/>
          </a:xfrm>
          <a:prstGeom prst="rect">
            <a:avLst/>
          </a:prstGeom>
          <a:noFill/>
          <a:ln/>
        </p:spPr>
        <p:txBody>
          <a:bodyPr wrap="square" lIns="0" tIns="0" rIns="0" bIns="0" rtlCol="0" anchor="ctr"/>
          <a:lstStyle/>
          <a:p>
            <a:pPr indent="0" marL="0">
              <a:buNone/>
            </a:pPr>
            <a:r>
              <a:rPr lang="en-US" sz="1100" b="1" spc="150" kern="0" dirty="0">
                <a:solidFill>
                  <a:srgbClr val="0D9488"/>
                </a:solidFill>
                <a:latin typeface="Arial" pitchFamily="34" charset="0"/>
                <a:ea typeface="Arial" pitchFamily="34" charset="-122"/>
                <a:cs typeface="Arial" pitchFamily="34" charset="-120"/>
              </a:rPr>
              <a:t>ФАКТ</a:t>
            </a:r>
            <a:endParaRPr lang="en-US" sz="1100" dirty="0"/>
          </a:p>
        </p:txBody>
      </p:sp>
      <p:sp>
        <p:nvSpPr>
          <p:cNvPr id="19" name="Text 13"/>
          <p:cNvSpPr/>
          <p:nvPr/>
        </p:nvSpPr>
        <p:spPr>
          <a:xfrm>
            <a:off x="4873752" y="2651760"/>
            <a:ext cx="3657600" cy="658368"/>
          </a:xfrm>
          <a:prstGeom prst="rect">
            <a:avLst/>
          </a:prstGeom>
          <a:noFill/>
          <a:ln/>
        </p:spPr>
        <p:txBody>
          <a:bodyPr wrap="square" lIns="0" tIns="0" rIns="0" bIns="0" rtlCol="0" anchor="ctr"/>
          <a:lstStyle/>
          <a:p>
            <a:pPr indent="0" marL="0">
              <a:buNone/>
            </a:pPr>
            <a:r>
              <a:rPr lang="en-US" sz="1150" dirty="0">
                <a:solidFill>
                  <a:srgbClr val="1F2937"/>
                </a:solidFill>
                <a:latin typeface="Arial" pitchFamily="34" charset="0"/>
                <a:ea typeface="Arial" pitchFamily="34" charset="-122"/>
                <a:cs typeface="Arial" pitchFamily="34" charset="-120"/>
              </a:rPr>
              <a:t>Продава се именно защото формулата се сменя, за да заобиколи закона. Продажбата не е знак за безопасност.</a:t>
            </a:r>
            <a:endParaRPr lang="en-US" sz="1150" dirty="0"/>
          </a:p>
        </p:txBody>
      </p:sp>
      <p:sp>
        <p:nvSpPr>
          <p:cNvPr id="20" name="Shape 14"/>
          <p:cNvSpPr/>
          <p:nvPr/>
        </p:nvSpPr>
        <p:spPr>
          <a:xfrm>
            <a:off x="457200" y="3511296"/>
            <a:ext cx="3977640" cy="1115568"/>
          </a:xfrm>
          <a:prstGeom prst="roundRect">
            <a:avLst>
              <a:gd name="adj" fmla="val 6557"/>
            </a:avLst>
          </a:prstGeom>
          <a:solidFill>
            <a:srgbClr val="FDF0EE"/>
          </a:solidFill>
          <a:ln w="9525">
            <a:solidFill>
              <a:srgbClr val="E5E7EB"/>
            </a:solidFill>
            <a:prstDash val="solid"/>
          </a:ln>
          <a:effectLst>
            <a:outerShdw sx="100000" sy="100000" kx="0" ky="0" algn="bl" rotWithShape="0" blurRad="88900" dist="25400" dir="2700000">
              <a:srgbClr val="000000">
                <a:alpha val="13000"/>
              </a:srgbClr>
            </a:outerShdw>
          </a:effectLst>
        </p:spPr>
      </p:sp>
      <p:pic>
        <p:nvPicPr>
          <p:cNvPr id="21" name="Image 4" descr="preencoded.png">    </p:cNvPr>
          <p:cNvPicPr>
            <a:picLocks noChangeAspect="1"/>
          </p:cNvPicPr>
          <p:nvPr/>
        </p:nvPicPr>
        <p:blipFill>
          <a:blip r:embed="rId5"/>
          <a:stretch>
            <a:fillRect/>
          </a:stretch>
        </p:blipFill>
        <p:spPr>
          <a:xfrm>
            <a:off x="621792" y="3639312"/>
            <a:ext cx="237744" cy="237744"/>
          </a:xfrm>
          <a:prstGeom prst="rect">
            <a:avLst/>
          </a:prstGeom>
        </p:spPr>
      </p:pic>
      <p:sp>
        <p:nvSpPr>
          <p:cNvPr id="22" name="Text 15"/>
          <p:cNvSpPr/>
          <p:nvPr/>
        </p:nvSpPr>
        <p:spPr>
          <a:xfrm>
            <a:off x="914400" y="3621024"/>
            <a:ext cx="1097280" cy="274320"/>
          </a:xfrm>
          <a:prstGeom prst="rect">
            <a:avLst/>
          </a:prstGeom>
          <a:noFill/>
          <a:ln/>
        </p:spPr>
        <p:txBody>
          <a:bodyPr wrap="square" lIns="0" tIns="0" rIns="0" bIns="0" rtlCol="0" anchor="ctr"/>
          <a:lstStyle/>
          <a:p>
            <a:pPr indent="0" marL="0">
              <a:buNone/>
            </a:pPr>
            <a:r>
              <a:rPr lang="en-US" sz="1100" b="1" spc="150" kern="0" dirty="0">
                <a:solidFill>
                  <a:srgbClr val="E85D4C"/>
                </a:solidFill>
                <a:latin typeface="Arial" pitchFamily="34" charset="0"/>
                <a:ea typeface="Arial" pitchFamily="34" charset="-122"/>
                <a:cs typeface="Arial" pitchFamily="34" charset="-120"/>
              </a:rPr>
              <a:t>МИТ</a:t>
            </a:r>
            <a:endParaRPr lang="en-US" sz="1100" dirty="0"/>
          </a:p>
        </p:txBody>
      </p:sp>
      <p:sp>
        <p:nvSpPr>
          <p:cNvPr id="23" name="Text 16"/>
          <p:cNvSpPr/>
          <p:nvPr/>
        </p:nvSpPr>
        <p:spPr>
          <a:xfrm>
            <a:off x="621792" y="3895344"/>
            <a:ext cx="3657600" cy="658368"/>
          </a:xfrm>
          <a:prstGeom prst="rect">
            <a:avLst/>
          </a:prstGeom>
          <a:noFill/>
          <a:ln/>
        </p:spPr>
        <p:txBody>
          <a:bodyPr wrap="square" lIns="0" tIns="0" rIns="0" bIns="0" rtlCol="0" anchor="ctr"/>
          <a:lstStyle/>
          <a:p>
            <a:pPr indent="0" marL="0">
              <a:buNone/>
            </a:pPr>
            <a:r>
              <a:rPr lang="en-US" sz="1150" i="1" dirty="0">
                <a:solidFill>
                  <a:srgbClr val="1F2937"/>
                </a:solidFill>
                <a:latin typeface="Arial" pitchFamily="34" charset="0"/>
                <a:ea typeface="Arial" pitchFamily="34" charset="-122"/>
                <a:cs typeface="Arial" pitchFamily="34" charset="-120"/>
              </a:rPr>
              <a:t>„По-евтино е от другото, значи по-слабо.“</a:t>
            </a:r>
            <a:endParaRPr lang="en-US" sz="1150" dirty="0"/>
          </a:p>
        </p:txBody>
      </p:sp>
      <p:sp>
        <p:nvSpPr>
          <p:cNvPr id="24" name="Shape 17"/>
          <p:cNvSpPr/>
          <p:nvPr/>
        </p:nvSpPr>
        <p:spPr>
          <a:xfrm>
            <a:off x="4709160" y="3511296"/>
            <a:ext cx="3977640" cy="1115568"/>
          </a:xfrm>
          <a:prstGeom prst="roundRect">
            <a:avLst>
              <a:gd name="adj" fmla="val 6557"/>
            </a:avLst>
          </a:prstGeom>
          <a:solidFill>
            <a:srgbClr val="EFFAF8"/>
          </a:solidFill>
          <a:ln w="9525">
            <a:solidFill>
              <a:srgbClr val="E5E7EB"/>
            </a:solidFill>
            <a:prstDash val="solid"/>
          </a:ln>
          <a:effectLst>
            <a:outerShdw sx="100000" sy="100000" kx="0" ky="0" algn="bl" rotWithShape="0" blurRad="88900" dist="25400" dir="2700000">
              <a:srgbClr val="000000">
                <a:alpha val="13000"/>
              </a:srgbClr>
            </a:outerShdw>
          </a:effectLst>
        </p:spPr>
      </p:sp>
      <p:pic>
        <p:nvPicPr>
          <p:cNvPr id="25" name="Image 5" descr="preencoded.png">    </p:cNvPr>
          <p:cNvPicPr>
            <a:picLocks noChangeAspect="1"/>
          </p:cNvPicPr>
          <p:nvPr/>
        </p:nvPicPr>
        <p:blipFill>
          <a:blip r:embed="rId6"/>
          <a:stretch>
            <a:fillRect/>
          </a:stretch>
        </p:blipFill>
        <p:spPr>
          <a:xfrm>
            <a:off x="4873752" y="3639312"/>
            <a:ext cx="237744" cy="237744"/>
          </a:xfrm>
          <a:prstGeom prst="rect">
            <a:avLst/>
          </a:prstGeom>
        </p:spPr>
      </p:pic>
      <p:sp>
        <p:nvSpPr>
          <p:cNvPr id="26" name="Text 18"/>
          <p:cNvSpPr/>
          <p:nvPr/>
        </p:nvSpPr>
        <p:spPr>
          <a:xfrm>
            <a:off x="5166360" y="3621024"/>
            <a:ext cx="1097280" cy="274320"/>
          </a:xfrm>
          <a:prstGeom prst="rect">
            <a:avLst/>
          </a:prstGeom>
          <a:noFill/>
          <a:ln/>
        </p:spPr>
        <p:txBody>
          <a:bodyPr wrap="square" lIns="0" tIns="0" rIns="0" bIns="0" rtlCol="0" anchor="ctr"/>
          <a:lstStyle/>
          <a:p>
            <a:pPr indent="0" marL="0">
              <a:buNone/>
            </a:pPr>
            <a:r>
              <a:rPr lang="en-US" sz="1100" b="1" spc="150" kern="0" dirty="0">
                <a:solidFill>
                  <a:srgbClr val="0D9488"/>
                </a:solidFill>
                <a:latin typeface="Arial" pitchFamily="34" charset="0"/>
                <a:ea typeface="Arial" pitchFamily="34" charset="-122"/>
                <a:cs typeface="Arial" pitchFamily="34" charset="-120"/>
              </a:rPr>
              <a:t>ФАКТ</a:t>
            </a:r>
            <a:endParaRPr lang="en-US" sz="1100" dirty="0"/>
          </a:p>
        </p:txBody>
      </p:sp>
      <p:sp>
        <p:nvSpPr>
          <p:cNvPr id="27" name="Text 19"/>
          <p:cNvSpPr/>
          <p:nvPr/>
        </p:nvSpPr>
        <p:spPr>
          <a:xfrm>
            <a:off x="4873752" y="3895344"/>
            <a:ext cx="3657600" cy="658368"/>
          </a:xfrm>
          <a:prstGeom prst="rect">
            <a:avLst/>
          </a:prstGeom>
          <a:noFill/>
          <a:ln/>
        </p:spPr>
        <p:txBody>
          <a:bodyPr wrap="square" lIns="0" tIns="0" rIns="0" bIns="0" rtlCol="0" anchor="ctr"/>
          <a:lstStyle/>
          <a:p>
            <a:pPr indent="0" marL="0">
              <a:buNone/>
            </a:pPr>
            <a:r>
              <a:rPr lang="en-US" sz="1150" dirty="0">
                <a:solidFill>
                  <a:srgbClr val="1F2937"/>
                </a:solidFill>
                <a:latin typeface="Arial" pitchFamily="34" charset="0"/>
                <a:ea typeface="Arial" pitchFamily="34" charset="-122"/>
                <a:cs typeface="Arial" pitchFamily="34" charset="-120"/>
              </a:rPr>
              <a:t>Цената няма нищо общо със силата. Евтини химикали са сред най-силните и най-непредвидимите.</a:t>
            </a:r>
            <a:endParaRPr lang="en-US" sz="1150" dirty="0"/>
          </a:p>
        </p:txBody>
      </p:sp>
      <p:sp>
        <p:nvSpPr>
          <p:cNvPr id="28" name="Text 20"/>
          <p:cNvSpPr/>
          <p:nvPr/>
        </p:nvSpPr>
        <p:spPr>
          <a:xfrm>
            <a:off x="457200" y="4828032"/>
            <a:ext cx="5486400" cy="274320"/>
          </a:xfrm>
          <a:prstGeom prst="rect">
            <a:avLst/>
          </a:prstGeom>
          <a:noFill/>
          <a:ln/>
        </p:spPr>
        <p:txBody>
          <a:bodyPr wrap="square" lIns="0" tIns="0" rIns="0" bIns="0" rtlCol="0" anchor="ctr"/>
          <a:lstStyle/>
          <a:p>
            <a:pPr indent="0" marL="0">
              <a:buNone/>
            </a:pPr>
            <a:r>
              <a:rPr lang="en-US" sz="900" dirty="0">
                <a:solidFill>
                  <a:srgbClr val="5B6B7A"/>
                </a:solidFill>
                <a:latin typeface="Arial" pitchFamily="34" charset="0"/>
                <a:ea typeface="Arial" pitchFamily="34" charset="-122"/>
                <a:cs typeface="Arial" pitchFamily="34" charset="-120"/>
              </a:rPr>
              <a:t>„Отвори очите“  •  Синтетични канабиноиди</a:t>
            </a:r>
            <a:endParaRPr lang="en-US" sz="900" dirty="0"/>
          </a:p>
        </p:txBody>
      </p:sp>
      <p:sp>
        <p:nvSpPr>
          <p:cNvPr id="29" name="Text 21"/>
          <p:cNvSpPr/>
          <p:nvPr/>
        </p:nvSpPr>
        <p:spPr>
          <a:xfrm>
            <a:off x="8503920" y="4828032"/>
            <a:ext cx="320040" cy="274320"/>
          </a:xfrm>
          <a:prstGeom prst="rect">
            <a:avLst/>
          </a:prstGeom>
          <a:noFill/>
          <a:ln/>
        </p:spPr>
        <p:txBody>
          <a:bodyPr wrap="square" lIns="0" tIns="0" rIns="0" bIns="0" rtlCol="0" anchor="ctr"/>
          <a:lstStyle/>
          <a:p>
            <a:pPr algn="r" indent="0" marL="0">
              <a:buNone/>
            </a:pPr>
            <a:r>
              <a:rPr lang="en-US" sz="900" dirty="0">
                <a:solidFill>
                  <a:srgbClr val="5B6B7A"/>
                </a:solidFill>
                <a:latin typeface="Arial" pitchFamily="34" charset="0"/>
                <a:ea typeface="Arial" pitchFamily="34" charset="-122"/>
                <a:cs typeface="Arial" pitchFamily="34" charset="-120"/>
              </a:rPr>
              <a:t>7</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Text 0"/>
          <p:cNvSpPr/>
          <p:nvPr/>
        </p:nvSpPr>
        <p:spPr>
          <a:xfrm>
            <a:off x="457200" y="54864"/>
            <a:ext cx="8229600" cy="237744"/>
          </a:xfrm>
          <a:prstGeom prst="rect">
            <a:avLst/>
          </a:prstGeom>
          <a:noFill/>
          <a:ln/>
        </p:spPr>
        <p:txBody>
          <a:bodyPr wrap="square" lIns="0" tIns="0" rIns="0" bIns="0" rtlCol="0" anchor="ctr"/>
          <a:lstStyle/>
          <a:p>
            <a:pPr indent="0" marL="0">
              <a:buNone/>
            </a:pPr>
            <a:r>
              <a:rPr lang="en-US" sz="1050" b="1" spc="200" kern="0" dirty="0">
                <a:solidFill>
                  <a:srgbClr val="E85D4C"/>
                </a:solidFill>
                <a:latin typeface="Arial" pitchFamily="34" charset="0"/>
                <a:ea typeface="Arial" pitchFamily="34" charset="-122"/>
                <a:cs typeface="Arial" pitchFamily="34" charset="-120"/>
              </a:rPr>
              <a:t>ПРОВЕРИ КАКВО „ЗНАЕШ“ • ЧАСТ 2</a:t>
            </a:r>
            <a:endParaRPr lang="en-US" sz="1050" dirty="0"/>
          </a:p>
        </p:txBody>
      </p:sp>
      <p:sp>
        <p:nvSpPr>
          <p:cNvPr id="3" name="Text 1"/>
          <p:cNvSpPr/>
          <p:nvPr/>
        </p:nvSpPr>
        <p:spPr>
          <a:xfrm>
            <a:off x="457200" y="256032"/>
            <a:ext cx="8229600" cy="566928"/>
          </a:xfrm>
          <a:prstGeom prst="rect">
            <a:avLst/>
          </a:prstGeom>
          <a:noFill/>
          <a:ln/>
        </p:spPr>
        <p:txBody>
          <a:bodyPr wrap="square" lIns="0" tIns="0" rIns="0" bIns="0" rtlCol="0" anchor="ctr"/>
          <a:lstStyle/>
          <a:p>
            <a:pPr indent="0" marL="0">
              <a:buNone/>
            </a:pPr>
            <a:r>
              <a:rPr lang="en-US" sz="2700" b="1" dirty="0">
                <a:solidFill>
                  <a:srgbClr val="0F4C4A"/>
                </a:solidFill>
                <a:latin typeface="Arial" pitchFamily="34" charset="0"/>
                <a:ea typeface="Arial" pitchFamily="34" charset="-122"/>
                <a:cs typeface="Arial" pitchFamily="34" charset="-120"/>
              </a:rPr>
              <a:t>Мит срещу факт</a:t>
            </a:r>
            <a:endParaRPr lang="en-US" sz="2700" dirty="0"/>
          </a:p>
        </p:txBody>
      </p:sp>
      <p:sp>
        <p:nvSpPr>
          <p:cNvPr id="4" name="Shape 2"/>
          <p:cNvSpPr/>
          <p:nvPr/>
        </p:nvSpPr>
        <p:spPr>
          <a:xfrm>
            <a:off x="457200" y="1024128"/>
            <a:ext cx="3977640" cy="1115568"/>
          </a:xfrm>
          <a:prstGeom prst="roundRect">
            <a:avLst>
              <a:gd name="adj" fmla="val 6557"/>
            </a:avLst>
          </a:prstGeom>
          <a:solidFill>
            <a:srgbClr val="FDF0EE"/>
          </a:solidFill>
          <a:ln w="9525">
            <a:solidFill>
              <a:srgbClr val="E5E7EB"/>
            </a:solidFill>
            <a:prstDash val="solid"/>
          </a:ln>
          <a:effectLst>
            <a:outerShdw sx="100000" sy="100000" kx="0" ky="0" algn="bl" rotWithShape="0" blurRad="88900" dist="25400" dir="2700000">
              <a:srgbClr val="000000">
                <a:alpha val="13000"/>
              </a:srgbClr>
            </a:outerShdw>
          </a:effectLst>
        </p:spPr>
      </p:sp>
      <p:pic>
        <p:nvPicPr>
          <p:cNvPr id="5" name="Image 0" descr="preencoded.png">    </p:cNvPr>
          <p:cNvPicPr>
            <a:picLocks noChangeAspect="1"/>
          </p:cNvPicPr>
          <p:nvPr/>
        </p:nvPicPr>
        <p:blipFill>
          <a:blip r:embed="rId1"/>
          <a:stretch>
            <a:fillRect/>
          </a:stretch>
        </p:blipFill>
        <p:spPr>
          <a:xfrm>
            <a:off x="621792" y="1152144"/>
            <a:ext cx="237744" cy="237744"/>
          </a:xfrm>
          <a:prstGeom prst="rect">
            <a:avLst/>
          </a:prstGeom>
        </p:spPr>
      </p:pic>
      <p:sp>
        <p:nvSpPr>
          <p:cNvPr id="6" name="Text 3"/>
          <p:cNvSpPr/>
          <p:nvPr/>
        </p:nvSpPr>
        <p:spPr>
          <a:xfrm>
            <a:off x="914400" y="1133856"/>
            <a:ext cx="1097280" cy="274320"/>
          </a:xfrm>
          <a:prstGeom prst="rect">
            <a:avLst/>
          </a:prstGeom>
          <a:noFill/>
          <a:ln/>
        </p:spPr>
        <p:txBody>
          <a:bodyPr wrap="square" lIns="0" tIns="0" rIns="0" bIns="0" rtlCol="0" anchor="ctr"/>
          <a:lstStyle/>
          <a:p>
            <a:pPr indent="0" marL="0">
              <a:buNone/>
            </a:pPr>
            <a:r>
              <a:rPr lang="en-US" sz="1100" b="1" spc="150" kern="0" dirty="0">
                <a:solidFill>
                  <a:srgbClr val="E85D4C"/>
                </a:solidFill>
                <a:latin typeface="Arial" pitchFamily="34" charset="0"/>
                <a:ea typeface="Arial" pitchFamily="34" charset="-122"/>
                <a:cs typeface="Arial" pitchFamily="34" charset="-120"/>
              </a:rPr>
              <a:t>МИТ</a:t>
            </a:r>
            <a:endParaRPr lang="en-US" sz="1100" dirty="0"/>
          </a:p>
        </p:txBody>
      </p:sp>
      <p:sp>
        <p:nvSpPr>
          <p:cNvPr id="7" name="Text 4"/>
          <p:cNvSpPr/>
          <p:nvPr/>
        </p:nvSpPr>
        <p:spPr>
          <a:xfrm>
            <a:off x="621792" y="1408176"/>
            <a:ext cx="3657600" cy="658368"/>
          </a:xfrm>
          <a:prstGeom prst="rect">
            <a:avLst/>
          </a:prstGeom>
          <a:noFill/>
          <a:ln/>
        </p:spPr>
        <p:txBody>
          <a:bodyPr wrap="square" lIns="0" tIns="0" rIns="0" bIns="0" rtlCol="0" anchor="ctr"/>
          <a:lstStyle/>
          <a:p>
            <a:pPr indent="0" marL="0">
              <a:buNone/>
            </a:pPr>
            <a:r>
              <a:rPr lang="en-US" sz="1150" i="1" dirty="0">
                <a:solidFill>
                  <a:srgbClr val="1F2937"/>
                </a:solidFill>
                <a:latin typeface="Arial" pitchFamily="34" charset="0"/>
                <a:ea typeface="Arial" pitchFamily="34" charset="-122"/>
                <a:cs typeface="Arial" pitchFamily="34" charset="-120"/>
              </a:rPr>
              <a:t>„Пробвал съм веднъж, нищо ми нямаше.“</a:t>
            </a:r>
            <a:endParaRPr lang="en-US" sz="1150" dirty="0"/>
          </a:p>
        </p:txBody>
      </p:sp>
      <p:sp>
        <p:nvSpPr>
          <p:cNvPr id="8" name="Shape 5"/>
          <p:cNvSpPr/>
          <p:nvPr/>
        </p:nvSpPr>
        <p:spPr>
          <a:xfrm>
            <a:off x="4709160" y="1024128"/>
            <a:ext cx="3977640" cy="1115568"/>
          </a:xfrm>
          <a:prstGeom prst="roundRect">
            <a:avLst>
              <a:gd name="adj" fmla="val 6557"/>
            </a:avLst>
          </a:prstGeom>
          <a:solidFill>
            <a:srgbClr val="EFFAF8"/>
          </a:solidFill>
          <a:ln w="9525">
            <a:solidFill>
              <a:srgbClr val="E5E7EB"/>
            </a:solidFill>
            <a:prstDash val="solid"/>
          </a:ln>
          <a:effectLst>
            <a:outerShdw sx="100000" sy="100000" kx="0" ky="0" algn="bl" rotWithShape="0" blurRad="88900" dist="25400" dir="2700000">
              <a:srgbClr val="000000">
                <a:alpha val="13000"/>
              </a:srgbClr>
            </a:outerShdw>
          </a:effectLst>
        </p:spPr>
      </p:sp>
      <p:pic>
        <p:nvPicPr>
          <p:cNvPr id="9" name="Image 1" descr="preencoded.png">    </p:cNvPr>
          <p:cNvPicPr>
            <a:picLocks noChangeAspect="1"/>
          </p:cNvPicPr>
          <p:nvPr/>
        </p:nvPicPr>
        <p:blipFill>
          <a:blip r:embed="rId2"/>
          <a:stretch>
            <a:fillRect/>
          </a:stretch>
        </p:blipFill>
        <p:spPr>
          <a:xfrm>
            <a:off x="4873752" y="1152144"/>
            <a:ext cx="237744" cy="237744"/>
          </a:xfrm>
          <a:prstGeom prst="rect">
            <a:avLst/>
          </a:prstGeom>
        </p:spPr>
      </p:pic>
      <p:sp>
        <p:nvSpPr>
          <p:cNvPr id="10" name="Text 6"/>
          <p:cNvSpPr/>
          <p:nvPr/>
        </p:nvSpPr>
        <p:spPr>
          <a:xfrm>
            <a:off x="5166360" y="1133856"/>
            <a:ext cx="1097280" cy="274320"/>
          </a:xfrm>
          <a:prstGeom prst="rect">
            <a:avLst/>
          </a:prstGeom>
          <a:noFill/>
          <a:ln/>
        </p:spPr>
        <p:txBody>
          <a:bodyPr wrap="square" lIns="0" tIns="0" rIns="0" bIns="0" rtlCol="0" anchor="ctr"/>
          <a:lstStyle/>
          <a:p>
            <a:pPr indent="0" marL="0">
              <a:buNone/>
            </a:pPr>
            <a:r>
              <a:rPr lang="en-US" sz="1100" b="1" spc="150" kern="0" dirty="0">
                <a:solidFill>
                  <a:srgbClr val="0D9488"/>
                </a:solidFill>
                <a:latin typeface="Arial" pitchFamily="34" charset="0"/>
                <a:ea typeface="Arial" pitchFamily="34" charset="-122"/>
                <a:cs typeface="Arial" pitchFamily="34" charset="-120"/>
              </a:rPr>
              <a:t>ФАКТ</a:t>
            </a:r>
            <a:endParaRPr lang="en-US" sz="1100" dirty="0"/>
          </a:p>
        </p:txBody>
      </p:sp>
      <p:sp>
        <p:nvSpPr>
          <p:cNvPr id="11" name="Text 7"/>
          <p:cNvSpPr/>
          <p:nvPr/>
        </p:nvSpPr>
        <p:spPr>
          <a:xfrm>
            <a:off x="4873752" y="1408176"/>
            <a:ext cx="3657600" cy="658368"/>
          </a:xfrm>
          <a:prstGeom prst="rect">
            <a:avLst/>
          </a:prstGeom>
          <a:noFill/>
          <a:ln/>
        </p:spPr>
        <p:txBody>
          <a:bodyPr wrap="square" lIns="0" tIns="0" rIns="0" bIns="0" rtlCol="0" anchor="ctr"/>
          <a:lstStyle/>
          <a:p>
            <a:pPr indent="0" marL="0">
              <a:buNone/>
            </a:pPr>
            <a:r>
              <a:rPr lang="en-US" sz="1150" dirty="0">
                <a:solidFill>
                  <a:srgbClr val="1F2937"/>
                </a:solidFill>
                <a:latin typeface="Arial" pitchFamily="34" charset="0"/>
                <a:ea typeface="Arial" pitchFamily="34" charset="-122"/>
                <a:cs typeface="Arial" pitchFamily="34" charset="-120"/>
              </a:rPr>
              <a:t>Следващото пакетче е различен химикал. Че веднъж е минало без проблем, не казва нищо за следващия път.</a:t>
            </a:r>
            <a:endParaRPr lang="en-US" sz="1150" dirty="0"/>
          </a:p>
        </p:txBody>
      </p:sp>
      <p:sp>
        <p:nvSpPr>
          <p:cNvPr id="12" name="Shape 8"/>
          <p:cNvSpPr/>
          <p:nvPr/>
        </p:nvSpPr>
        <p:spPr>
          <a:xfrm>
            <a:off x="457200" y="2267712"/>
            <a:ext cx="3977640" cy="1115568"/>
          </a:xfrm>
          <a:prstGeom prst="roundRect">
            <a:avLst>
              <a:gd name="adj" fmla="val 6557"/>
            </a:avLst>
          </a:prstGeom>
          <a:solidFill>
            <a:srgbClr val="FDF0EE"/>
          </a:solidFill>
          <a:ln w="9525">
            <a:solidFill>
              <a:srgbClr val="E5E7EB"/>
            </a:solidFill>
            <a:prstDash val="solid"/>
          </a:ln>
          <a:effectLst>
            <a:outerShdw sx="100000" sy="100000" kx="0" ky="0" algn="bl" rotWithShape="0" blurRad="88900" dist="25400" dir="2700000">
              <a:srgbClr val="000000">
                <a:alpha val="13000"/>
              </a:srgbClr>
            </a:outerShdw>
          </a:effectLst>
        </p:spPr>
      </p:sp>
      <p:pic>
        <p:nvPicPr>
          <p:cNvPr id="13" name="Image 2" descr="preencoded.png">    </p:cNvPr>
          <p:cNvPicPr>
            <a:picLocks noChangeAspect="1"/>
          </p:cNvPicPr>
          <p:nvPr/>
        </p:nvPicPr>
        <p:blipFill>
          <a:blip r:embed="rId3"/>
          <a:stretch>
            <a:fillRect/>
          </a:stretch>
        </p:blipFill>
        <p:spPr>
          <a:xfrm>
            <a:off x="621792" y="2395728"/>
            <a:ext cx="237744" cy="237744"/>
          </a:xfrm>
          <a:prstGeom prst="rect">
            <a:avLst/>
          </a:prstGeom>
        </p:spPr>
      </p:pic>
      <p:sp>
        <p:nvSpPr>
          <p:cNvPr id="14" name="Text 9"/>
          <p:cNvSpPr/>
          <p:nvPr/>
        </p:nvSpPr>
        <p:spPr>
          <a:xfrm>
            <a:off x="914400" y="2377440"/>
            <a:ext cx="1097280" cy="274320"/>
          </a:xfrm>
          <a:prstGeom prst="rect">
            <a:avLst/>
          </a:prstGeom>
          <a:noFill/>
          <a:ln/>
        </p:spPr>
        <p:txBody>
          <a:bodyPr wrap="square" lIns="0" tIns="0" rIns="0" bIns="0" rtlCol="0" anchor="ctr"/>
          <a:lstStyle/>
          <a:p>
            <a:pPr indent="0" marL="0">
              <a:buNone/>
            </a:pPr>
            <a:r>
              <a:rPr lang="en-US" sz="1100" b="1" spc="150" kern="0" dirty="0">
                <a:solidFill>
                  <a:srgbClr val="E85D4C"/>
                </a:solidFill>
                <a:latin typeface="Arial" pitchFamily="34" charset="0"/>
                <a:ea typeface="Arial" pitchFamily="34" charset="-122"/>
                <a:cs typeface="Arial" pitchFamily="34" charset="-120"/>
              </a:rPr>
              <a:t>МИТ</a:t>
            </a:r>
            <a:endParaRPr lang="en-US" sz="1100" dirty="0"/>
          </a:p>
        </p:txBody>
      </p:sp>
      <p:sp>
        <p:nvSpPr>
          <p:cNvPr id="15" name="Text 10"/>
          <p:cNvSpPr/>
          <p:nvPr/>
        </p:nvSpPr>
        <p:spPr>
          <a:xfrm>
            <a:off x="621792" y="2651760"/>
            <a:ext cx="3657600" cy="658368"/>
          </a:xfrm>
          <a:prstGeom prst="rect">
            <a:avLst/>
          </a:prstGeom>
          <a:noFill/>
          <a:ln/>
        </p:spPr>
        <p:txBody>
          <a:bodyPr wrap="square" lIns="0" tIns="0" rIns="0" bIns="0" rtlCol="0" anchor="ctr"/>
          <a:lstStyle/>
          <a:p>
            <a:pPr indent="0" marL="0">
              <a:buNone/>
            </a:pPr>
            <a:r>
              <a:rPr lang="en-US" sz="1150" i="1" dirty="0">
                <a:solidFill>
                  <a:srgbClr val="1F2937"/>
                </a:solidFill>
                <a:latin typeface="Arial" pitchFamily="34" charset="0"/>
                <a:ea typeface="Arial" pitchFamily="34" charset="-122"/>
                <a:cs typeface="Arial" pitchFamily="34" charset="-120"/>
              </a:rPr>
              <a:t>„Ще усетя, ако е нещо силно.“</a:t>
            </a:r>
            <a:endParaRPr lang="en-US" sz="1150" dirty="0"/>
          </a:p>
        </p:txBody>
      </p:sp>
      <p:sp>
        <p:nvSpPr>
          <p:cNvPr id="16" name="Shape 11"/>
          <p:cNvSpPr/>
          <p:nvPr/>
        </p:nvSpPr>
        <p:spPr>
          <a:xfrm>
            <a:off x="4709160" y="2267712"/>
            <a:ext cx="3977640" cy="1115568"/>
          </a:xfrm>
          <a:prstGeom prst="roundRect">
            <a:avLst>
              <a:gd name="adj" fmla="val 6557"/>
            </a:avLst>
          </a:prstGeom>
          <a:solidFill>
            <a:srgbClr val="EFFAF8"/>
          </a:solidFill>
          <a:ln w="9525">
            <a:solidFill>
              <a:srgbClr val="E5E7EB"/>
            </a:solidFill>
            <a:prstDash val="solid"/>
          </a:ln>
          <a:effectLst>
            <a:outerShdw sx="100000" sy="100000" kx="0" ky="0" algn="bl" rotWithShape="0" blurRad="88900" dist="25400" dir="2700000">
              <a:srgbClr val="000000">
                <a:alpha val="13000"/>
              </a:srgbClr>
            </a:outerShdw>
          </a:effectLst>
        </p:spPr>
      </p:sp>
      <p:pic>
        <p:nvPicPr>
          <p:cNvPr id="17" name="Image 3" descr="preencoded.png">    </p:cNvPr>
          <p:cNvPicPr>
            <a:picLocks noChangeAspect="1"/>
          </p:cNvPicPr>
          <p:nvPr/>
        </p:nvPicPr>
        <p:blipFill>
          <a:blip r:embed="rId4"/>
          <a:stretch>
            <a:fillRect/>
          </a:stretch>
        </p:blipFill>
        <p:spPr>
          <a:xfrm>
            <a:off x="4873752" y="2395728"/>
            <a:ext cx="237744" cy="237744"/>
          </a:xfrm>
          <a:prstGeom prst="rect">
            <a:avLst/>
          </a:prstGeom>
        </p:spPr>
      </p:pic>
      <p:sp>
        <p:nvSpPr>
          <p:cNvPr id="18" name="Text 12"/>
          <p:cNvSpPr/>
          <p:nvPr/>
        </p:nvSpPr>
        <p:spPr>
          <a:xfrm>
            <a:off x="5166360" y="2377440"/>
            <a:ext cx="1097280" cy="274320"/>
          </a:xfrm>
          <a:prstGeom prst="rect">
            <a:avLst/>
          </a:prstGeom>
          <a:noFill/>
          <a:ln/>
        </p:spPr>
        <p:txBody>
          <a:bodyPr wrap="square" lIns="0" tIns="0" rIns="0" bIns="0" rtlCol="0" anchor="ctr"/>
          <a:lstStyle/>
          <a:p>
            <a:pPr indent="0" marL="0">
              <a:buNone/>
            </a:pPr>
            <a:r>
              <a:rPr lang="en-US" sz="1100" b="1" spc="150" kern="0" dirty="0">
                <a:solidFill>
                  <a:srgbClr val="0D9488"/>
                </a:solidFill>
                <a:latin typeface="Arial" pitchFamily="34" charset="0"/>
                <a:ea typeface="Arial" pitchFamily="34" charset="-122"/>
                <a:cs typeface="Arial" pitchFamily="34" charset="-120"/>
              </a:rPr>
              <a:t>ФАКТ</a:t>
            </a:r>
            <a:endParaRPr lang="en-US" sz="1100" dirty="0"/>
          </a:p>
        </p:txBody>
      </p:sp>
      <p:sp>
        <p:nvSpPr>
          <p:cNvPr id="19" name="Text 13"/>
          <p:cNvSpPr/>
          <p:nvPr/>
        </p:nvSpPr>
        <p:spPr>
          <a:xfrm>
            <a:off x="4873752" y="2651760"/>
            <a:ext cx="3657600" cy="658368"/>
          </a:xfrm>
          <a:prstGeom prst="rect">
            <a:avLst/>
          </a:prstGeom>
          <a:noFill/>
          <a:ln/>
        </p:spPr>
        <p:txBody>
          <a:bodyPr wrap="square" lIns="0" tIns="0" rIns="0" bIns="0" rtlCol="0" anchor="ctr"/>
          <a:lstStyle/>
          <a:p>
            <a:pPr indent="0" marL="0">
              <a:buNone/>
            </a:pPr>
            <a:r>
              <a:rPr lang="en-US" sz="1150" dirty="0">
                <a:solidFill>
                  <a:srgbClr val="1F2937"/>
                </a:solidFill>
                <a:latin typeface="Arial" pitchFamily="34" charset="0"/>
                <a:ea typeface="Arial" pitchFamily="34" charset="-122"/>
                <a:cs typeface="Arial" pitchFamily="34" charset="-120"/>
              </a:rPr>
              <a:t>Не. Ефектът често настъпва внезапно и рязко — когато го „усетиш“, вече е късно да го спреш.</a:t>
            </a:r>
            <a:endParaRPr lang="en-US" sz="1150" dirty="0"/>
          </a:p>
        </p:txBody>
      </p:sp>
      <p:sp>
        <p:nvSpPr>
          <p:cNvPr id="20" name="Shape 14"/>
          <p:cNvSpPr/>
          <p:nvPr/>
        </p:nvSpPr>
        <p:spPr>
          <a:xfrm>
            <a:off x="457200" y="3511296"/>
            <a:ext cx="3977640" cy="1115568"/>
          </a:xfrm>
          <a:prstGeom prst="roundRect">
            <a:avLst>
              <a:gd name="adj" fmla="val 6557"/>
            </a:avLst>
          </a:prstGeom>
          <a:solidFill>
            <a:srgbClr val="FDF0EE"/>
          </a:solidFill>
          <a:ln w="9525">
            <a:solidFill>
              <a:srgbClr val="E5E7EB"/>
            </a:solidFill>
            <a:prstDash val="solid"/>
          </a:ln>
          <a:effectLst>
            <a:outerShdw sx="100000" sy="100000" kx="0" ky="0" algn="bl" rotWithShape="0" blurRad="88900" dist="25400" dir="2700000">
              <a:srgbClr val="000000">
                <a:alpha val="13000"/>
              </a:srgbClr>
            </a:outerShdw>
          </a:effectLst>
        </p:spPr>
      </p:sp>
      <p:pic>
        <p:nvPicPr>
          <p:cNvPr id="21" name="Image 4" descr="preencoded.png">    </p:cNvPr>
          <p:cNvPicPr>
            <a:picLocks noChangeAspect="1"/>
          </p:cNvPicPr>
          <p:nvPr/>
        </p:nvPicPr>
        <p:blipFill>
          <a:blip r:embed="rId5"/>
          <a:stretch>
            <a:fillRect/>
          </a:stretch>
        </p:blipFill>
        <p:spPr>
          <a:xfrm>
            <a:off x="621792" y="3639312"/>
            <a:ext cx="237744" cy="237744"/>
          </a:xfrm>
          <a:prstGeom prst="rect">
            <a:avLst/>
          </a:prstGeom>
        </p:spPr>
      </p:pic>
      <p:sp>
        <p:nvSpPr>
          <p:cNvPr id="22" name="Text 15"/>
          <p:cNvSpPr/>
          <p:nvPr/>
        </p:nvSpPr>
        <p:spPr>
          <a:xfrm>
            <a:off x="914400" y="3621024"/>
            <a:ext cx="1097280" cy="274320"/>
          </a:xfrm>
          <a:prstGeom prst="rect">
            <a:avLst/>
          </a:prstGeom>
          <a:noFill/>
          <a:ln/>
        </p:spPr>
        <p:txBody>
          <a:bodyPr wrap="square" lIns="0" tIns="0" rIns="0" bIns="0" rtlCol="0" anchor="ctr"/>
          <a:lstStyle/>
          <a:p>
            <a:pPr indent="0" marL="0">
              <a:buNone/>
            </a:pPr>
            <a:r>
              <a:rPr lang="en-US" sz="1100" b="1" spc="150" kern="0" dirty="0">
                <a:solidFill>
                  <a:srgbClr val="E85D4C"/>
                </a:solidFill>
                <a:latin typeface="Arial" pitchFamily="34" charset="0"/>
                <a:ea typeface="Arial" pitchFamily="34" charset="-122"/>
                <a:cs typeface="Arial" pitchFamily="34" charset="-120"/>
              </a:rPr>
              <a:t>МИТ</a:t>
            </a:r>
            <a:endParaRPr lang="en-US" sz="1100" dirty="0"/>
          </a:p>
        </p:txBody>
      </p:sp>
      <p:sp>
        <p:nvSpPr>
          <p:cNvPr id="23" name="Text 16"/>
          <p:cNvSpPr/>
          <p:nvPr/>
        </p:nvSpPr>
        <p:spPr>
          <a:xfrm>
            <a:off x="621792" y="3895344"/>
            <a:ext cx="3657600" cy="658368"/>
          </a:xfrm>
          <a:prstGeom prst="rect">
            <a:avLst/>
          </a:prstGeom>
          <a:noFill/>
          <a:ln/>
        </p:spPr>
        <p:txBody>
          <a:bodyPr wrap="square" lIns="0" tIns="0" rIns="0" bIns="0" rtlCol="0" anchor="ctr"/>
          <a:lstStyle/>
          <a:p>
            <a:pPr indent="0" marL="0">
              <a:buNone/>
            </a:pPr>
            <a:r>
              <a:rPr lang="en-US" sz="1150" i="1" dirty="0">
                <a:solidFill>
                  <a:srgbClr val="1F2937"/>
                </a:solidFill>
                <a:latin typeface="Arial" pitchFamily="34" charset="0"/>
                <a:ea typeface="Arial" pitchFamily="34" charset="-122"/>
                <a:cs typeface="Arial" pitchFamily="34" charset="-120"/>
              </a:rPr>
              <a:t>„Приятелите ще ме свестят, ако стане нещо.“</a:t>
            </a:r>
            <a:endParaRPr lang="en-US" sz="1150" dirty="0"/>
          </a:p>
        </p:txBody>
      </p:sp>
      <p:sp>
        <p:nvSpPr>
          <p:cNvPr id="24" name="Shape 17"/>
          <p:cNvSpPr/>
          <p:nvPr/>
        </p:nvSpPr>
        <p:spPr>
          <a:xfrm>
            <a:off x="4709160" y="3511296"/>
            <a:ext cx="3977640" cy="1115568"/>
          </a:xfrm>
          <a:prstGeom prst="roundRect">
            <a:avLst>
              <a:gd name="adj" fmla="val 6557"/>
            </a:avLst>
          </a:prstGeom>
          <a:solidFill>
            <a:srgbClr val="EFFAF8"/>
          </a:solidFill>
          <a:ln w="9525">
            <a:solidFill>
              <a:srgbClr val="E5E7EB"/>
            </a:solidFill>
            <a:prstDash val="solid"/>
          </a:ln>
          <a:effectLst>
            <a:outerShdw sx="100000" sy="100000" kx="0" ky="0" algn="bl" rotWithShape="0" blurRad="88900" dist="25400" dir="2700000">
              <a:srgbClr val="000000">
                <a:alpha val="13000"/>
              </a:srgbClr>
            </a:outerShdw>
          </a:effectLst>
        </p:spPr>
      </p:sp>
      <p:pic>
        <p:nvPicPr>
          <p:cNvPr id="25" name="Image 5" descr="preencoded.png">    </p:cNvPr>
          <p:cNvPicPr>
            <a:picLocks noChangeAspect="1"/>
          </p:cNvPicPr>
          <p:nvPr/>
        </p:nvPicPr>
        <p:blipFill>
          <a:blip r:embed="rId6"/>
          <a:stretch>
            <a:fillRect/>
          </a:stretch>
        </p:blipFill>
        <p:spPr>
          <a:xfrm>
            <a:off x="4873752" y="3639312"/>
            <a:ext cx="237744" cy="237744"/>
          </a:xfrm>
          <a:prstGeom prst="rect">
            <a:avLst/>
          </a:prstGeom>
        </p:spPr>
      </p:pic>
      <p:sp>
        <p:nvSpPr>
          <p:cNvPr id="26" name="Text 18"/>
          <p:cNvSpPr/>
          <p:nvPr/>
        </p:nvSpPr>
        <p:spPr>
          <a:xfrm>
            <a:off x="5166360" y="3621024"/>
            <a:ext cx="1097280" cy="274320"/>
          </a:xfrm>
          <a:prstGeom prst="rect">
            <a:avLst/>
          </a:prstGeom>
          <a:noFill/>
          <a:ln/>
        </p:spPr>
        <p:txBody>
          <a:bodyPr wrap="square" lIns="0" tIns="0" rIns="0" bIns="0" rtlCol="0" anchor="ctr"/>
          <a:lstStyle/>
          <a:p>
            <a:pPr indent="0" marL="0">
              <a:buNone/>
            </a:pPr>
            <a:r>
              <a:rPr lang="en-US" sz="1100" b="1" spc="150" kern="0" dirty="0">
                <a:solidFill>
                  <a:srgbClr val="0D9488"/>
                </a:solidFill>
                <a:latin typeface="Arial" pitchFamily="34" charset="0"/>
                <a:ea typeface="Arial" pitchFamily="34" charset="-122"/>
                <a:cs typeface="Arial" pitchFamily="34" charset="-120"/>
              </a:rPr>
              <a:t>ФАКТ</a:t>
            </a:r>
            <a:endParaRPr lang="en-US" sz="1100" dirty="0"/>
          </a:p>
        </p:txBody>
      </p:sp>
      <p:sp>
        <p:nvSpPr>
          <p:cNvPr id="27" name="Text 19"/>
          <p:cNvSpPr/>
          <p:nvPr/>
        </p:nvSpPr>
        <p:spPr>
          <a:xfrm>
            <a:off x="4873752" y="3895344"/>
            <a:ext cx="3657600" cy="658368"/>
          </a:xfrm>
          <a:prstGeom prst="rect">
            <a:avLst/>
          </a:prstGeom>
          <a:noFill/>
          <a:ln/>
        </p:spPr>
        <p:txBody>
          <a:bodyPr wrap="square" lIns="0" tIns="0" rIns="0" bIns="0" rtlCol="0" anchor="ctr"/>
          <a:lstStyle/>
          <a:p>
            <a:pPr indent="0" marL="0">
              <a:buNone/>
            </a:pPr>
            <a:r>
              <a:rPr lang="en-US" sz="1150" dirty="0">
                <a:solidFill>
                  <a:srgbClr val="1F2937"/>
                </a:solidFill>
                <a:latin typeface="Arial" pitchFamily="34" charset="0"/>
                <a:ea typeface="Arial" pitchFamily="34" charset="-122"/>
                <a:cs typeface="Arial" pitchFamily="34" charset="-120"/>
              </a:rPr>
              <a:t>При гърч или спиране на дишането е нужна спешна помощ, не потупване по бузата. Секундите са критични.</a:t>
            </a:r>
            <a:endParaRPr lang="en-US" sz="1150" dirty="0"/>
          </a:p>
        </p:txBody>
      </p:sp>
      <p:sp>
        <p:nvSpPr>
          <p:cNvPr id="28" name="Text 20"/>
          <p:cNvSpPr/>
          <p:nvPr/>
        </p:nvSpPr>
        <p:spPr>
          <a:xfrm>
            <a:off x="457200" y="4828032"/>
            <a:ext cx="5486400" cy="274320"/>
          </a:xfrm>
          <a:prstGeom prst="rect">
            <a:avLst/>
          </a:prstGeom>
          <a:noFill/>
          <a:ln/>
        </p:spPr>
        <p:txBody>
          <a:bodyPr wrap="square" lIns="0" tIns="0" rIns="0" bIns="0" rtlCol="0" anchor="ctr"/>
          <a:lstStyle/>
          <a:p>
            <a:pPr indent="0" marL="0">
              <a:buNone/>
            </a:pPr>
            <a:r>
              <a:rPr lang="en-US" sz="900" dirty="0">
                <a:solidFill>
                  <a:srgbClr val="5B6B7A"/>
                </a:solidFill>
                <a:latin typeface="Arial" pitchFamily="34" charset="0"/>
                <a:ea typeface="Arial" pitchFamily="34" charset="-122"/>
                <a:cs typeface="Arial" pitchFamily="34" charset="-120"/>
              </a:rPr>
              <a:t>„Отвори очите“  •  Синтетични канабиноиди</a:t>
            </a:r>
            <a:endParaRPr lang="en-US" sz="900" dirty="0"/>
          </a:p>
        </p:txBody>
      </p:sp>
      <p:sp>
        <p:nvSpPr>
          <p:cNvPr id="29" name="Text 21"/>
          <p:cNvSpPr/>
          <p:nvPr/>
        </p:nvSpPr>
        <p:spPr>
          <a:xfrm>
            <a:off x="8503920" y="4828032"/>
            <a:ext cx="320040" cy="274320"/>
          </a:xfrm>
          <a:prstGeom prst="rect">
            <a:avLst/>
          </a:prstGeom>
          <a:noFill/>
          <a:ln/>
        </p:spPr>
        <p:txBody>
          <a:bodyPr wrap="square" lIns="0" tIns="0" rIns="0" bIns="0" rtlCol="0" anchor="ctr"/>
          <a:lstStyle/>
          <a:p>
            <a:pPr algn="r" indent="0" marL="0">
              <a:buNone/>
            </a:pPr>
            <a:r>
              <a:rPr lang="en-US" sz="900" dirty="0">
                <a:solidFill>
                  <a:srgbClr val="5B6B7A"/>
                </a:solidFill>
                <a:latin typeface="Arial" pitchFamily="34" charset="0"/>
                <a:ea typeface="Arial" pitchFamily="34" charset="-122"/>
                <a:cs typeface="Arial" pitchFamily="34" charset="-120"/>
              </a:rPr>
              <a:t>8</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3A2A28"/>
        </a:solidFill>
      </p:bgPr>
    </p:bg>
    <p:spTree>
      <p:nvGrpSpPr>
        <p:cNvPr id="1" name=""/>
        <p:cNvGrpSpPr/>
        <p:nvPr/>
      </p:nvGrpSpPr>
      <p:grpSpPr>
        <a:xfrm>
          <a:off x="0" y="0"/>
          <a:ext cx="0" cy="0"/>
          <a:chOff x="0" y="0"/>
          <a:chExt cx="0" cy="0"/>
        </a:xfrm>
      </p:grpSpPr>
      <p:sp>
        <p:nvSpPr>
          <p:cNvPr id="2" name="Text 0"/>
          <p:cNvSpPr/>
          <p:nvPr/>
        </p:nvSpPr>
        <p:spPr>
          <a:xfrm>
            <a:off x="457200" y="54864"/>
            <a:ext cx="8229600" cy="237744"/>
          </a:xfrm>
          <a:prstGeom prst="rect">
            <a:avLst/>
          </a:prstGeom>
          <a:noFill/>
          <a:ln/>
        </p:spPr>
        <p:txBody>
          <a:bodyPr wrap="square" lIns="0" tIns="0" rIns="0" bIns="0" rtlCol="0" anchor="ctr"/>
          <a:lstStyle/>
          <a:p>
            <a:pPr indent="0" marL="0">
              <a:buNone/>
            </a:pPr>
            <a:r>
              <a:rPr lang="en-US" sz="1050" b="1" spc="200" kern="0" dirty="0">
                <a:solidFill>
                  <a:srgbClr val="E85D4C"/>
                </a:solidFill>
                <a:latin typeface="Arial" pitchFamily="34" charset="0"/>
                <a:ea typeface="Arial" pitchFamily="34" charset="-122"/>
                <a:cs typeface="Arial" pitchFamily="34" charset="-120"/>
              </a:rPr>
              <a:t>АКО НЯКОЙ СЕ ПОЧУВСТВА ЗЛЕ</a:t>
            </a:r>
            <a:endParaRPr lang="en-US" sz="1050" dirty="0"/>
          </a:p>
        </p:txBody>
      </p:sp>
      <p:sp>
        <p:nvSpPr>
          <p:cNvPr id="3" name="Text 1"/>
          <p:cNvSpPr/>
          <p:nvPr/>
        </p:nvSpPr>
        <p:spPr>
          <a:xfrm>
            <a:off x="457200" y="256032"/>
            <a:ext cx="8229600" cy="566928"/>
          </a:xfrm>
          <a:prstGeom prst="rect">
            <a:avLst/>
          </a:prstGeom>
          <a:noFill/>
          <a:ln/>
        </p:spPr>
        <p:txBody>
          <a:bodyPr wrap="square" lIns="0" tIns="0" rIns="0" bIns="0" rtlCol="0" anchor="ctr"/>
          <a:lstStyle/>
          <a:p>
            <a:pPr indent="0" marL="0">
              <a:buNone/>
            </a:pPr>
            <a:r>
              <a:rPr lang="en-US" sz="2700" b="1" dirty="0">
                <a:solidFill>
                  <a:srgbClr val="FFFFFF"/>
                </a:solidFill>
                <a:latin typeface="Arial" pitchFamily="34" charset="0"/>
                <a:ea typeface="Arial" pitchFamily="34" charset="-122"/>
                <a:cs typeface="Arial" pitchFamily="34" charset="-120"/>
              </a:rPr>
              <a:t>Спешна ситуация: какво да направиш</a:t>
            </a:r>
            <a:endParaRPr lang="en-US" sz="2700" dirty="0"/>
          </a:p>
        </p:txBody>
      </p:sp>
      <p:sp>
        <p:nvSpPr>
          <p:cNvPr id="4" name="Text 2"/>
          <p:cNvSpPr/>
          <p:nvPr/>
        </p:nvSpPr>
        <p:spPr>
          <a:xfrm>
            <a:off x="457200" y="868680"/>
            <a:ext cx="8229600" cy="365760"/>
          </a:xfrm>
          <a:prstGeom prst="rect">
            <a:avLst/>
          </a:prstGeom>
          <a:noFill/>
          <a:ln/>
        </p:spPr>
        <p:txBody>
          <a:bodyPr wrap="square" lIns="0" tIns="0" rIns="0" bIns="0" rtlCol="0" anchor="ctr"/>
          <a:lstStyle/>
          <a:p>
            <a:pPr indent="0" marL="0">
              <a:buNone/>
            </a:pPr>
            <a:r>
              <a:rPr lang="en-US" sz="1350" i="1" dirty="0">
                <a:solidFill>
                  <a:srgbClr val="E8C4BC"/>
                </a:solidFill>
                <a:latin typeface="Arial" pitchFamily="34" charset="0"/>
                <a:ea typeface="Arial" pitchFamily="34" charset="-122"/>
                <a:cs typeface="Arial" pitchFamily="34" charset="-120"/>
              </a:rPr>
              <a:t>При тежка реакция всяка секунда е важна. Не се колебай да търсиш помощ — това може да спаси живот.</a:t>
            </a:r>
            <a:endParaRPr lang="en-US" sz="1350" dirty="0"/>
          </a:p>
        </p:txBody>
      </p:sp>
      <p:sp>
        <p:nvSpPr>
          <p:cNvPr id="5" name="Shape 3"/>
          <p:cNvSpPr/>
          <p:nvPr/>
        </p:nvSpPr>
        <p:spPr>
          <a:xfrm>
            <a:off x="457200" y="1417320"/>
            <a:ext cx="8229600" cy="987552"/>
          </a:xfrm>
          <a:prstGeom prst="roundRect">
            <a:avLst>
              <a:gd name="adj" fmla="val 7407"/>
            </a:avLst>
          </a:prstGeom>
          <a:solidFill>
            <a:srgbClr val="4A3532"/>
          </a:solidFill>
          <a:ln/>
        </p:spPr>
      </p:sp>
      <p:sp>
        <p:nvSpPr>
          <p:cNvPr id="6" name="Shape 4"/>
          <p:cNvSpPr/>
          <p:nvPr/>
        </p:nvSpPr>
        <p:spPr>
          <a:xfrm>
            <a:off x="658368" y="1664208"/>
            <a:ext cx="493776" cy="493776"/>
          </a:xfrm>
          <a:prstGeom prst="ellipse">
            <a:avLst/>
          </a:prstGeom>
          <a:solidFill>
            <a:srgbClr val="E85D4C"/>
          </a:solidFill>
          <a:ln/>
        </p:spPr>
      </p:sp>
      <p:pic>
        <p:nvPicPr>
          <p:cNvPr id="7" name="Image 0" descr="preencoded.png">    </p:cNvPr>
          <p:cNvPicPr>
            <a:picLocks noChangeAspect="1"/>
          </p:cNvPicPr>
          <p:nvPr/>
        </p:nvPicPr>
        <p:blipFill>
          <a:blip r:embed="rId1"/>
          <a:stretch>
            <a:fillRect/>
          </a:stretch>
        </p:blipFill>
        <p:spPr>
          <a:xfrm>
            <a:off x="786750" y="1792590"/>
            <a:ext cx="237012" cy="237012"/>
          </a:xfrm>
          <a:prstGeom prst="rect">
            <a:avLst/>
          </a:prstGeom>
        </p:spPr>
      </p:pic>
      <p:sp>
        <p:nvSpPr>
          <p:cNvPr id="8" name="Text 5"/>
          <p:cNvSpPr/>
          <p:nvPr/>
        </p:nvSpPr>
        <p:spPr>
          <a:xfrm>
            <a:off x="1325880" y="1527048"/>
            <a:ext cx="7223760" cy="292608"/>
          </a:xfrm>
          <a:prstGeom prst="rect">
            <a:avLst/>
          </a:prstGeom>
          <a:noFill/>
          <a:ln/>
        </p:spPr>
        <p:txBody>
          <a:bodyPr wrap="square" lIns="0" tIns="0" rIns="0" bIns="0" rtlCol="0" anchor="ctr"/>
          <a:lstStyle/>
          <a:p>
            <a:pPr indent="0" marL="0">
              <a:buNone/>
            </a:pPr>
            <a:r>
              <a:rPr lang="en-US" sz="1400" b="1" dirty="0">
                <a:solidFill>
                  <a:srgbClr val="FFFFFF"/>
                </a:solidFill>
                <a:latin typeface="Arial" pitchFamily="34" charset="0"/>
                <a:ea typeface="Arial" pitchFamily="34" charset="-122"/>
                <a:cs typeface="Arial" pitchFamily="34" charset="-120"/>
              </a:rPr>
              <a:t>Обади се на 112 веднага</a:t>
            </a:r>
            <a:endParaRPr lang="en-US" sz="1400" dirty="0"/>
          </a:p>
        </p:txBody>
      </p:sp>
      <p:sp>
        <p:nvSpPr>
          <p:cNvPr id="9" name="Text 6"/>
          <p:cNvSpPr/>
          <p:nvPr/>
        </p:nvSpPr>
        <p:spPr>
          <a:xfrm>
            <a:off x="1325880" y="1819656"/>
            <a:ext cx="7178040" cy="548640"/>
          </a:xfrm>
          <a:prstGeom prst="rect">
            <a:avLst/>
          </a:prstGeom>
          <a:noFill/>
          <a:ln/>
        </p:spPr>
        <p:txBody>
          <a:bodyPr wrap="square" lIns="0" tIns="0" rIns="0" bIns="0" rtlCol="0" anchor="ctr"/>
          <a:lstStyle/>
          <a:p>
            <a:pPr indent="0" marL="0">
              <a:buNone/>
            </a:pPr>
            <a:r>
              <a:rPr lang="en-US" sz="1100" dirty="0">
                <a:solidFill>
                  <a:srgbClr val="E6D5D1"/>
                </a:solidFill>
                <a:latin typeface="Arial" pitchFamily="34" charset="0"/>
                <a:ea typeface="Arial" pitchFamily="34" charset="-122"/>
                <a:cs typeface="Arial" pitchFamily="34" charset="-120"/>
              </a:rPr>
              <a:t>Гърчове, затруднено дишане, загуба на съзнание, силна паника — това е спешен случай. Обади се, не изчаквай „да мине“.</a:t>
            </a:r>
            <a:endParaRPr lang="en-US" sz="1100" dirty="0"/>
          </a:p>
        </p:txBody>
      </p:sp>
      <p:sp>
        <p:nvSpPr>
          <p:cNvPr id="10" name="Shape 7"/>
          <p:cNvSpPr/>
          <p:nvPr/>
        </p:nvSpPr>
        <p:spPr>
          <a:xfrm>
            <a:off x="457200" y="2514600"/>
            <a:ext cx="8229600" cy="987552"/>
          </a:xfrm>
          <a:prstGeom prst="roundRect">
            <a:avLst>
              <a:gd name="adj" fmla="val 7407"/>
            </a:avLst>
          </a:prstGeom>
          <a:solidFill>
            <a:srgbClr val="4A3532"/>
          </a:solidFill>
          <a:ln/>
        </p:spPr>
      </p:sp>
      <p:sp>
        <p:nvSpPr>
          <p:cNvPr id="11" name="Shape 8"/>
          <p:cNvSpPr/>
          <p:nvPr/>
        </p:nvSpPr>
        <p:spPr>
          <a:xfrm>
            <a:off x="658368" y="2761488"/>
            <a:ext cx="493776" cy="493776"/>
          </a:xfrm>
          <a:prstGeom prst="ellipse">
            <a:avLst/>
          </a:prstGeom>
          <a:solidFill>
            <a:srgbClr val="E85D4C"/>
          </a:solidFill>
          <a:ln/>
        </p:spPr>
      </p:sp>
      <p:pic>
        <p:nvPicPr>
          <p:cNvPr id="12" name="Image 1" descr="preencoded.png">    </p:cNvPr>
          <p:cNvPicPr>
            <a:picLocks noChangeAspect="1"/>
          </p:cNvPicPr>
          <p:nvPr/>
        </p:nvPicPr>
        <p:blipFill>
          <a:blip r:embed="rId2"/>
          <a:stretch>
            <a:fillRect/>
          </a:stretch>
        </p:blipFill>
        <p:spPr>
          <a:xfrm>
            <a:off x="786750" y="2889870"/>
            <a:ext cx="237012" cy="237012"/>
          </a:xfrm>
          <a:prstGeom prst="rect">
            <a:avLst/>
          </a:prstGeom>
        </p:spPr>
      </p:pic>
      <p:sp>
        <p:nvSpPr>
          <p:cNvPr id="13" name="Text 9"/>
          <p:cNvSpPr/>
          <p:nvPr/>
        </p:nvSpPr>
        <p:spPr>
          <a:xfrm>
            <a:off x="1325880" y="2624328"/>
            <a:ext cx="7223760" cy="292608"/>
          </a:xfrm>
          <a:prstGeom prst="rect">
            <a:avLst/>
          </a:prstGeom>
          <a:noFill/>
          <a:ln/>
        </p:spPr>
        <p:txBody>
          <a:bodyPr wrap="square" lIns="0" tIns="0" rIns="0" bIns="0" rtlCol="0" anchor="ctr"/>
          <a:lstStyle/>
          <a:p>
            <a:pPr indent="0" marL="0">
              <a:buNone/>
            </a:pPr>
            <a:r>
              <a:rPr lang="en-US" sz="1400" b="1" dirty="0">
                <a:solidFill>
                  <a:srgbClr val="FFFFFF"/>
                </a:solidFill>
                <a:latin typeface="Arial" pitchFamily="34" charset="0"/>
                <a:ea typeface="Arial" pitchFamily="34" charset="-122"/>
                <a:cs typeface="Arial" pitchFamily="34" charset="-120"/>
              </a:rPr>
              <a:t>Остани и кажи истината</a:t>
            </a:r>
            <a:endParaRPr lang="en-US" sz="1400" dirty="0"/>
          </a:p>
        </p:txBody>
      </p:sp>
      <p:sp>
        <p:nvSpPr>
          <p:cNvPr id="14" name="Text 10"/>
          <p:cNvSpPr/>
          <p:nvPr/>
        </p:nvSpPr>
        <p:spPr>
          <a:xfrm>
            <a:off x="1325880" y="2916936"/>
            <a:ext cx="7178040" cy="548640"/>
          </a:xfrm>
          <a:prstGeom prst="rect">
            <a:avLst/>
          </a:prstGeom>
          <a:noFill/>
          <a:ln/>
        </p:spPr>
        <p:txBody>
          <a:bodyPr wrap="square" lIns="0" tIns="0" rIns="0" bIns="0" rtlCol="0" anchor="ctr"/>
          <a:lstStyle/>
          <a:p>
            <a:pPr indent="0" marL="0">
              <a:buNone/>
            </a:pPr>
            <a:r>
              <a:rPr lang="en-US" sz="1100" dirty="0">
                <a:solidFill>
                  <a:srgbClr val="E6D5D1"/>
                </a:solidFill>
                <a:latin typeface="Arial" pitchFamily="34" charset="0"/>
                <a:ea typeface="Arial" pitchFamily="34" charset="-122"/>
                <a:cs typeface="Arial" pitchFamily="34" charset="-120"/>
              </a:rPr>
              <a:t>Не оставяй човека сам. Кажи на медиците какво е приел, ако знаеш — това им помага да реагират правилно, а не да те накажат.</a:t>
            </a:r>
            <a:endParaRPr lang="en-US" sz="1100" dirty="0"/>
          </a:p>
        </p:txBody>
      </p:sp>
      <p:sp>
        <p:nvSpPr>
          <p:cNvPr id="15" name="Shape 11"/>
          <p:cNvSpPr/>
          <p:nvPr/>
        </p:nvSpPr>
        <p:spPr>
          <a:xfrm>
            <a:off x="457200" y="3611880"/>
            <a:ext cx="8229600" cy="987552"/>
          </a:xfrm>
          <a:prstGeom prst="roundRect">
            <a:avLst>
              <a:gd name="adj" fmla="val 7407"/>
            </a:avLst>
          </a:prstGeom>
          <a:solidFill>
            <a:srgbClr val="4A3532"/>
          </a:solidFill>
          <a:ln/>
        </p:spPr>
      </p:sp>
      <p:sp>
        <p:nvSpPr>
          <p:cNvPr id="16" name="Shape 12"/>
          <p:cNvSpPr/>
          <p:nvPr/>
        </p:nvSpPr>
        <p:spPr>
          <a:xfrm>
            <a:off x="658368" y="3858768"/>
            <a:ext cx="493776" cy="493776"/>
          </a:xfrm>
          <a:prstGeom prst="ellipse">
            <a:avLst/>
          </a:prstGeom>
          <a:solidFill>
            <a:srgbClr val="E85D4C"/>
          </a:solidFill>
          <a:ln/>
        </p:spPr>
      </p:sp>
      <p:pic>
        <p:nvPicPr>
          <p:cNvPr id="17" name="Image 2" descr="preencoded.png">    </p:cNvPr>
          <p:cNvPicPr>
            <a:picLocks noChangeAspect="1"/>
          </p:cNvPicPr>
          <p:nvPr/>
        </p:nvPicPr>
        <p:blipFill>
          <a:blip r:embed="rId3"/>
          <a:stretch>
            <a:fillRect/>
          </a:stretch>
        </p:blipFill>
        <p:spPr>
          <a:xfrm>
            <a:off x="786750" y="3987150"/>
            <a:ext cx="237012" cy="237012"/>
          </a:xfrm>
          <a:prstGeom prst="rect">
            <a:avLst/>
          </a:prstGeom>
        </p:spPr>
      </p:pic>
      <p:sp>
        <p:nvSpPr>
          <p:cNvPr id="18" name="Text 13"/>
          <p:cNvSpPr/>
          <p:nvPr/>
        </p:nvSpPr>
        <p:spPr>
          <a:xfrm>
            <a:off x="1325880" y="3721608"/>
            <a:ext cx="7223760" cy="292608"/>
          </a:xfrm>
          <a:prstGeom prst="rect">
            <a:avLst/>
          </a:prstGeom>
          <a:noFill/>
          <a:ln/>
        </p:spPr>
        <p:txBody>
          <a:bodyPr wrap="square" lIns="0" tIns="0" rIns="0" bIns="0" rtlCol="0" anchor="ctr"/>
          <a:lstStyle/>
          <a:p>
            <a:pPr indent="0" marL="0">
              <a:buNone/>
            </a:pPr>
            <a:r>
              <a:rPr lang="en-US" sz="1400" b="1" dirty="0">
                <a:solidFill>
                  <a:srgbClr val="FFFFFF"/>
                </a:solidFill>
                <a:latin typeface="Arial" pitchFamily="34" charset="0"/>
                <a:ea typeface="Arial" pitchFamily="34" charset="-122"/>
                <a:cs typeface="Arial" pitchFamily="34" charset="-120"/>
              </a:rPr>
              <a:t>Търсенето на помощ не е предателство</a:t>
            </a:r>
            <a:endParaRPr lang="en-US" sz="1400" dirty="0"/>
          </a:p>
        </p:txBody>
      </p:sp>
      <p:sp>
        <p:nvSpPr>
          <p:cNvPr id="19" name="Text 14"/>
          <p:cNvSpPr/>
          <p:nvPr/>
        </p:nvSpPr>
        <p:spPr>
          <a:xfrm>
            <a:off x="1325880" y="4014216"/>
            <a:ext cx="7178040" cy="548640"/>
          </a:xfrm>
          <a:prstGeom prst="rect">
            <a:avLst/>
          </a:prstGeom>
          <a:noFill/>
          <a:ln/>
        </p:spPr>
        <p:txBody>
          <a:bodyPr wrap="square" lIns="0" tIns="0" rIns="0" bIns="0" rtlCol="0" anchor="ctr"/>
          <a:lstStyle/>
          <a:p>
            <a:pPr indent="0" marL="0">
              <a:buNone/>
            </a:pPr>
            <a:r>
              <a:rPr lang="en-US" sz="1100" dirty="0">
                <a:solidFill>
                  <a:srgbClr val="E6D5D1"/>
                </a:solidFill>
                <a:latin typeface="Arial" pitchFamily="34" charset="0"/>
                <a:ea typeface="Arial" pitchFamily="34" charset="-122"/>
                <a:cs typeface="Arial" pitchFamily="34" charset="-120"/>
              </a:rPr>
              <a:t>Страхът от наказание кара хората да се колебаят. Но животът на приятел е по-важен от неудобството.</a:t>
            </a:r>
            <a:endParaRPr lang="en-US" sz="1100" dirty="0"/>
          </a:p>
        </p:txBody>
      </p:sp>
      <p:sp>
        <p:nvSpPr>
          <p:cNvPr id="20" name="Text 15"/>
          <p:cNvSpPr/>
          <p:nvPr/>
        </p:nvSpPr>
        <p:spPr>
          <a:xfrm>
            <a:off x="457200" y="4736592"/>
            <a:ext cx="8229600" cy="320040"/>
          </a:xfrm>
          <a:prstGeom prst="rect">
            <a:avLst/>
          </a:prstGeom>
          <a:noFill/>
          <a:ln/>
        </p:spPr>
        <p:txBody>
          <a:bodyPr wrap="square" lIns="0" tIns="0" rIns="0" bIns="0" rtlCol="0" anchor="ctr"/>
          <a:lstStyle/>
          <a:p>
            <a:pPr indent="0" marL="0">
              <a:buNone/>
            </a:pPr>
            <a:r>
              <a:rPr lang="en-US" sz="1250" b="1" dirty="0">
                <a:solidFill>
                  <a:srgbClr val="E85D4C"/>
                </a:solidFill>
                <a:latin typeface="Arial" pitchFamily="34" charset="0"/>
                <a:ea typeface="Arial" pitchFamily="34" charset="-122"/>
                <a:cs typeface="Arial" pitchFamily="34" charset="-120"/>
              </a:rPr>
              <a:t>Едно обаждане на 112 е винаги правилният избор, когато някой е в опасност.</a:t>
            </a:r>
            <a:endParaRPr lang="en-US" sz="12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Не е трева — Синтетични канабиноиди</dc:title>
  <dc:subject>PptxGenJS Presentation</dc:subject>
  <dc:creator>Сдружение „Обществен КОМПАС“</dc:creator>
  <cp:lastModifiedBy>Сдружение „Обществен КОМПАС“</cp:lastModifiedBy>
  <cp:revision>1</cp:revision>
  <dcterms:created xsi:type="dcterms:W3CDTF">2026-07-04T10:16:31Z</dcterms:created>
  <dcterms:modified xsi:type="dcterms:W3CDTF">2026-07-04T10:16:31Z</dcterms:modified>
</cp:coreProperties>
</file>