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 ВОДЕЩИЯ — ПРЕДИ ДА ЗАПОЧНЕТЕ:
Това е най-сериозната тема в серията. Дизайнерските наркотици и синтетичните опиоиди (напр. фентанил и производни) са толкова силни, че разликата между „доза“ и „смъртоносна доза“ е микроскопична. Целта на часа НЕ е да плаши, а да изгради ясно разбиране защо тук няма „безопасен опит“ и защо разпознаването на предозиране спасява живот.
План (45 мин): въведение и правила (5) → загряващ въпрос (5) → какво са те (7) → защо дозата е фатална (8) → скритата заплаха в други вещества (6) → митове и факти (6) → разпознаване на предозиране и спешна реакция (5) → умения, помощ и финал (3).
ВАЖЕН ПРИНЦИП: Не описвайте вещества, дози, източници или начини на употреба. Единственото „практично“ съдържание е разпознаване на предозиране и обаждане на 112 — то е животоспасяващо, не инструктивно.
Тон: спокоен и сериозен. Свържете с предишните теми: „Говорихме за неизвестни химикали. Днешните са същите, но грешката се измерва в милиграми.“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Специфичното тук: третата стратегия не е за собствен отказ, а за спасяване на друг. Подчертайте ролята на свидетеля/приятеля — при опиоидите наблюдателят, който звъни навреме, буквално спасява живот. За отделен час използвайте съответния сценарий от Ролевата лаборатория.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112 при спешност, 116 111 за разговор и подкрепа. Подчертайте отново, че при съмнение за предозиране колебанието струва живот. Проверете локалните ресурси предварително. Телефоните подлежат на верификация от експерта.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Финалният въпрос е практически и приложим — той тренира готовността да се реагира. Помолете 3–4 ученици да отговорят и насочете към правилния алгоритъм: не паника, не изчакване, а 112. Ако остане време — повторете гласуването от слайд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~2 мин.
Трансферируем принцип, който завършва линията през цялата серия. Свържете с последната тема — синтетични билкови смеси и NPS — и подчертайте, че готовността да помогнеш (признаци + 112) е универсалното умение.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~2 мин.
Един ясен, сериозен извод. Прочетете го бавно. Ако часът е бил тежък емоционално, завършете със стабилизиращо послание: знанието как да реагираш е сила, не повод за страх.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Финален слайд — оставете го на екрана, докато учениците излизат. Тъй като темата е тежка, бъдете на разположение за въпроси насаме. Насочете към онлайн теста и към секция „Потърси помощ“. Уверете се, че знаете към кого да насочите ученик, който сподели лична загриженост.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Темата може да е емоционална — възможно е някой да познава засегнат човек или семейство. Дръжте тона сериозен, но без драматизиране. Ако усетите силна лична реакция у ученик, предложете разговор насаме след часа и се уверете, че знаете към кого да го насочите.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Гласуване с ръка, без веднага да казвате отговора.
Верен отговор: В. Това е централният факт на целия час. При синтетичните опиоиди количество, по-малко от няколко зрънца сол, може да е смъртоносно. Именно затова понятието „ще пробвам малко“ тук няма смисъл — няма надеждно „малко“.
Не назовавайте конкретни числа/дози на глас — идеята е мащабът, не рецептата. Извадете наяве, че мнозина подценяват колко тесен е прагът.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Разбийте думата „дизайнерски“ — тя звучи като нещо луксозно и контролирано, а означава точно обратното: набързо синтезиран, непроучен химикал, чиято формула се мени, за да бяга от закона.
Ключово послание: силата на веществото е това, което прави грешката фатална. НЕ назовавайте конкретни вещества, дози или източници.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Това е най-важният слайд. Три причини защо дозата е фатална: тесен праг, неравномерно разпределение, потискане на дишането.
Аналогия за прага: „Представи си рецепта, при която разликата между щипка и лъжица е разликата между живот и смърт — и никой не ти е дал точна мярка.“
Обяснете механизма на смъртта просто: опиоидите изключват центъра, който казва на тялото да диша. Медицинската фактология подлежи на научна рецензия.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Този слайд обяснява защо темата засяга дори хора, които не биха се доближили съзнателно до опиоид: тези вещества се появяват като скрит примес в други субстанции.
Послание без плашене: „Точно затова ,познавам човека, от когото го взех' не е гаранция за нищо — дори продавачът често не знае какво продава.“
Това е и най-силният аргумент срещу всякакво експериментиране с вещества от неясен произход. Специфичните данни за разпространение в България подлежат на верификация от експерта.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 (слайд 7 + 8 = ~10 мин).
Прочетете само мита, попитайте „Вярно или не?“, оставете спор, после факта.
Първият мит е сърцевината: идеята за „контролируемо малко“ е илюзия при вещества с толкова тесен праг. Не давайте числа — говорете за мащаба.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Митът „само наркоманите“ е важно да се разбие — той създава фалшиво чувство за неуязвимост. Митът за приятелите е преход към слайда за предозиране: правилната реакция е 112, не самодейност. Ако във вашия регион има достъп до антидот (налоксон) чрез спешна помощ, споменете го само по обща линия — конкретиката оставете на медиците и на експерта.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НАЙ-ВАЖНИЯТ практически слайд в цялата серия. Това е реално животоспасяваща информация — не инструкция за употреба, а за реакция при спешност.
Подчертайте: разпознаването на спряло дишане + незабавно обаждане на 112 е това, което спасява живот. Много млади хора се колебаят от страх от полиция/наказание — разсейте този страх ясно и спокойно.
Ако имате време, накарайте класа да повтори на глас: „Не диша → 112.“ Повторението изгражда автоматизъм.
Всички медицински признаци и действия подлежат на потвърждение от експерта по превенция при рецензията.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237744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/>
        </p:spPr>
      </p:sp>
      <p:pic>
        <p:nvPicPr>
          <p:cNvPr id="3" name="Image 0" descr="assets/mms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457200"/>
            <a:ext cx="1528374" cy="5029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20840" y="320040"/>
            <a:ext cx="1965960" cy="196596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</p:spPr>
      </p:sp>
      <p:pic>
        <p:nvPicPr>
          <p:cNvPr id="5" name="Image 1" descr="assets/project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32" y="502920"/>
            <a:ext cx="1560195" cy="16002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148132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 •  ПАКЕТ „ОТВОРИ ОЧИТЕ“  •  ПРЕЗЕНТАЦИЯ 4 ОТ 5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 грам грешка</a:t>
            </a:r>
            <a:endParaRPr lang="en-US" sz="4800" dirty="0"/>
          </a:p>
        </p:txBody>
      </p:sp>
      <p:sp>
        <p:nvSpPr>
          <p:cNvPr id="8" name="Text 4"/>
          <p:cNvSpPr/>
          <p:nvPr/>
        </p:nvSpPr>
        <p:spPr>
          <a:xfrm>
            <a:off x="457200" y="278892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 наркотици и синтетични опиоиди — когато микроскопична доза решава живот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457200" y="3520440"/>
            <a:ext cx="192024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0" name="Text 6"/>
          <p:cNvSpPr/>
          <p:nvPr/>
        </p:nvSpPr>
        <p:spPr>
          <a:xfrm>
            <a:off x="457200" y="3520440"/>
            <a:ext cx="19202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Възраст: 15–19 г.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2514600" y="3520440"/>
            <a:ext cx="201168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2" name="Text 8"/>
          <p:cNvSpPr/>
          <p:nvPr/>
        </p:nvSpPr>
        <p:spPr>
          <a:xfrm>
            <a:off x="2514600" y="3520440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Времетраене: 45 мин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4663440" y="3520440"/>
            <a:ext cx="310896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4" name="Text 10"/>
          <p:cNvSpPr/>
          <p:nvPr/>
        </p:nvSpPr>
        <p:spPr>
          <a:xfrm>
            <a:off x="4663440" y="3520440"/>
            <a:ext cx="31089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Формат: час на класа / превантивна сесия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457200" y="420624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УМЕНИЕ, НЕ ГЕРОИЗЪМ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 откажеш и да защитиш себе си и другите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307592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6" name="Text 4"/>
          <p:cNvSpPr/>
          <p:nvPr/>
        </p:nvSpPr>
        <p:spPr>
          <a:xfrm>
            <a:off x="658368" y="130759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371600" y="1179576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Правилото „нула неизвестни“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371600" y="1481328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 приемам нищо, за което не знам точно какво е.“ При тези вещества това правило е буквално животоспасяващо.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203704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2459736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2459736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71600" y="2331720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и категорично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371600" y="263347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това не е за мен.“ Без спор и без обяснения. Колкото по-ясен си, толкова по-малко натиск получаваш.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355848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58368" y="3611880"/>
            <a:ext cx="512064" cy="512064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36118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371600" y="3483864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Бъди този, който звъни на 112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71600" y="3785616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видиш някого в беда — обади се. Твоята реакция може да е разликата между живот и смърт за друг човек.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Тренираме отказ и спешна реакция на живо в ролевата игра за тази тема от същия пакет.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НИКОЙ НЕ СЕ СПРАВЯ САМ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има помощ — за теб и за приятел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85800" y="1188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се тревожиш за някого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 насаме, спокойно, без обвинения и без публика.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пази „тайна“, която застрашава живот. Това е моментът да включиш възрастен.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съмнение за предозиране — 112, веднага. Не изчаквай да „мине“.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потърсиш помощ не е предателство — това е най-верният приятелски жест.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800600" y="1005840"/>
            <a:ext cx="3886200" cy="3566160"/>
          </a:xfrm>
          <a:prstGeom prst="roundRect">
            <a:avLst>
              <a:gd name="adj" fmla="val 2051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29200" y="11887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Контакти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029200" y="1664208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2" y="1783080"/>
            <a:ext cx="219456" cy="21945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669280" y="1627632"/>
            <a:ext cx="2926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</a:t>
            </a:r>
            <a:endParaRPr lang="en-US" sz="2000" dirty="0"/>
          </a:p>
          <a:p>
            <a:pPr indent="0" marL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Спешен телефон — при предозиране или опасност за живота</a:t>
            </a:r>
            <a:endParaRPr lang="en-US" sz="2000" dirty="0"/>
          </a:p>
        </p:txBody>
      </p:sp>
      <p:sp>
        <p:nvSpPr>
          <p:cNvPr id="12" name="Shape 9"/>
          <p:cNvSpPr/>
          <p:nvPr/>
        </p:nvSpPr>
        <p:spPr>
          <a:xfrm>
            <a:off x="5029200" y="2542032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2" y="2660904"/>
            <a:ext cx="219456" cy="21945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669280" y="251460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116 111</a:t>
            </a:r>
            <a:endParaRPr lang="en-US" sz="2000" dirty="0"/>
          </a:p>
          <a:p>
            <a:pPr indent="0" marL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Национална линия за деца — безплатно, денонощно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5029200" y="3456432"/>
            <a:ext cx="3429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Училищен психолог / педагогически съветник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— секция „Потърси помощ“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ПРИКЛЮЧИМ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неща, които да вземеш от този час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17904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305" y="1473281"/>
            <a:ext cx="272125" cy="272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1792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Дозата е фатално тясна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21792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тези вещества няколко зрънца решават живота. Няма надеждно „малко“.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36976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297680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81" y="1473281"/>
            <a:ext cx="272125" cy="27212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01568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Заплахата може да е скрита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401568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Синтетичен опиоид може да е примес в друго вещество — рискът не подбира по „опит“.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016752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077456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57" y="1473281"/>
            <a:ext cx="272125" cy="2721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181344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 диша → 112“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181344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Разпознаването на предозиране и бързото обаждане спасяват живот. Помощта не е предателство.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57200" y="3703320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>
            <a:off x="685800" y="3822192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за финална дискусия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685800" y="4096512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„Какво би направил, ако видиш човек, който не реагира на парти — и защо всяка секунда е важна?“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 ПРИНЦИП ЗА ЦЯЛАТА СЕРИЯ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„непознато“ тук значи „смъртоносно“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8229600" cy="1280160"/>
          </a:xfrm>
          <a:prstGeom prst="roundRect">
            <a:avLst>
              <a:gd name="adj" fmla="val 571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23444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Колкото по-силно и по-ново е едно вещество, толкова по-малка грешка стига да е фатална — и толкова по-малко някой знае как да ти помогне.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457200" y="2606040"/>
            <a:ext cx="2679192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58368" y="278892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995" y="2912547"/>
            <a:ext cx="228234" cy="22823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278892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= малък праг за грешка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58368" y="3383280"/>
            <a:ext cx="2331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Силните вещества прощават най-малко. Тук няма място за „проба“.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3236976" y="2606040"/>
            <a:ext cx="2679192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38144" y="278892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71" y="2912547"/>
            <a:ext cx="228234" cy="22823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059936" y="278892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 = непроучено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3438144" y="3383280"/>
            <a:ext cx="2331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Науката още не познава новите химикали — а ти няма как да ги познаваш по-добре.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6016752" y="2606040"/>
            <a:ext cx="2679192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6217920" y="278892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47" y="2912547"/>
            <a:ext cx="228234" cy="22823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839712" y="278892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 да помогнеш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6217920" y="3383280"/>
            <a:ext cx="2331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знаеш признаците на предозиране и номера 112 е умение, което може да спаси чужд живот.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ЕДНО ИЗРЕЧЕНИЕ ДА ЗАПОМНИШ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Най-важното от днес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914400" y="1463040"/>
            <a:ext cx="7315200" cy="2377440"/>
          </a:xfrm>
          <a:prstGeom prst="roundRect">
            <a:avLst>
              <a:gd name="adj" fmla="val 307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160520" y="1691640"/>
            <a:ext cx="822960" cy="82296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4490" y="190561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2697480"/>
            <a:ext cx="6766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 няма „безопасен опит“.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280160" y="3200400"/>
            <a:ext cx="6583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Дозата е микроскопична, заплахата може да е скрита, а грешката често няма втори шанс. Но едно знание спасява живот: „Не диша → 112.“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41148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опасност за живота: 112. За разговор и подкрепа: 116 111.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4C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724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поемай на сляпо.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57200" y="16916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 няма „малко“. Има само информиран избор — и готовност да помогнеш.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2761488" y="2331720"/>
            <a:ext cx="146304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5" name="Image 0" descr="assets/project_logo_tri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648" y="2468880"/>
            <a:ext cx="1159002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407408" y="2331720"/>
            <a:ext cx="1975104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7" name="Image 1" descr="assets/mms_logo_tri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2" y="2798064"/>
            <a:ext cx="1695106" cy="5577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40233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 •  тествай знанията си с онлайн теста „Колко знаеш?“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731520" y="44348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ЗАПОЧНЕМ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нашия разговор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25296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995" y="1348923"/>
            <a:ext cx="228234" cy="22823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16128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открито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325880" y="1453896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глупави въпроси. Темата е сериозна — затова е важно да питаш, ако нещо не е ясно.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57200" y="1984248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8368" y="2157984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5" y="2281611"/>
            <a:ext cx="228234" cy="22823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325880" y="2093976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имена и лични истории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1325880" y="2386584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за ситуации, не за конкретни хора. „Един познат“ е достатъчно.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57200" y="2916936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90672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" y="3214299"/>
            <a:ext cx="228234" cy="22823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26664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Уважаваме различните мнения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1325880" y="3319272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 да не сме съгласни — изслушваме се, без да се присмиваме.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457200" y="3849624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8368" y="4023360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5" y="4146987"/>
            <a:ext cx="228234" cy="22823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325880" y="3959352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Проверяваме, не вярваме сляпо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1325880" y="4251960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Днес разделяме фактите от слуховете — включително тези от социалните мрежи.</a:t>
            </a:r>
            <a:endParaRPr lang="en-US" sz="11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БЪРЗА ПРОВЕРКА • ВДИГАНЕ НА РЪКА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 е разликата между доза и свръхдоза тук?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1252728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1252728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72768" y="1097280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Голяма — трябва доста, за да стане опасно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731520" y="1975104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932688" y="2130552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0" name="Text 8"/>
          <p:cNvSpPr/>
          <p:nvPr/>
        </p:nvSpPr>
        <p:spPr>
          <a:xfrm>
            <a:off x="932688" y="2130552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72768" y="1975104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 при другите вещества, нищо специално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731520" y="2852928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932688" y="3008376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4" name="Text 12"/>
          <p:cNvSpPr/>
          <p:nvPr/>
        </p:nvSpPr>
        <p:spPr>
          <a:xfrm>
            <a:off x="932688" y="300837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72768" y="2852928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Микроскопична — няколко зрънца могат да са фатални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31520" y="3730752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932688" y="3886200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8" name="Text 16"/>
          <p:cNvSpPr/>
          <p:nvPr/>
        </p:nvSpPr>
        <p:spPr>
          <a:xfrm>
            <a:off x="932688" y="3886200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72768" y="3730752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как да се предозира от „малко“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са дизайнерските наркотици и синтетичните опиоиди?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4937760" cy="3474720"/>
          </a:xfrm>
          <a:prstGeom prst="roundRect">
            <a:avLst>
              <a:gd name="adj" fmla="val 2105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31520" y="1298448"/>
            <a:ext cx="43891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Лабораторни вещества, създадени да имитират ефекта на познати наркотици — често многократно по-силни от тях.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31520" y="237744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„Дизайнерски“ значи, че формулата се проектира да заобикаля закона — не че е дизайнерски безопасна.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31520" y="310896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Синтетичните опиоиди са сред най-мощните известни вещества — затова прагът към предозиране е нищожен.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731520" y="384048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Появяват се и изчезват бързо, под нови имена, преди науката да ги е изучила.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669280" y="10972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897880" y="12801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„дизайнерски“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897880" y="1572768"/>
            <a:ext cx="2651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Думата звучи модерно и безобидно. Всъщност означава химикал, „проектиран“ да е нов и следователно — непроучен.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669280" y="29260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897880" y="31089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Ключова идея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897880" y="3410712"/>
            <a:ext cx="2651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Колкото по-силно е веществото, толкова по-малка грешка стига да е фатална. Тук няма „безопасно количество“.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СЪРЦЕВИНАТА НА РИСКА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тук дозата е въпрос на живот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3017520" cy="3520440"/>
          </a:xfrm>
          <a:prstGeom prst="roundRect">
            <a:avLst>
              <a:gd name="adj" fmla="val 242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371600" y="1417320"/>
            <a:ext cx="1188720" cy="11887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667" y="1726387"/>
            <a:ext cx="570586" cy="57058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2788920"/>
            <a:ext cx="2651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Няколко зрънца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правят разликата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0080" y="3566160"/>
            <a:ext cx="2651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Прагът между ефект и предозиране е толкова тесен, че никой не може да го измери „на око“.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3703320" y="1051560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886200" y="1335024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59" y="1465783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72000" y="117957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 разпределение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572000" y="1472184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 в едно количество веществото не е равномерно. Едната част може да е слаба, другата — смъртоносна.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3703320" y="2276856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3886200" y="2560320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59" y="2691079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572000" y="240487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Опиоидите спират дишането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4572000" y="2697480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Синтетичните опиоиди потискат дишането. При предозиране човек спира да диша — това е причината за смъртта.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3703320" y="3502152"/>
            <a:ext cx="498348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886200" y="3785616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959" y="3916375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572000" y="3630168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Реакцията е бърза и внезапна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4572000" y="3922776"/>
            <a:ext cx="3977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Ефектът може да настъпи за минути. Няма време за „размисъл“, след като вече е късно.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A2A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ОПАСНОСТТА, КОЯТО НЕ СИ ПОРЪЧАЛ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Скритата заплаха: там, където не го очакваш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i="1" dirty="0">
                <a:solidFill>
                  <a:srgbClr val="E8C4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Най-опасните случаи често са с хора, които изобщо не са знаели, че приемат синтетичен опиоид.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166420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50" y="1792590"/>
            <a:ext cx="237012" cy="2370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5880" y="152704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Скрити в други вещества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325880" y="181965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Силни синтетични опиоиди се откриват като „примес“ в съвсем други вещества — човекът не подозира какво приема.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57200" y="251460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1" name="Shape 8"/>
          <p:cNvSpPr/>
          <p:nvPr/>
        </p:nvSpPr>
        <p:spPr>
          <a:xfrm>
            <a:off x="658368" y="276148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0" y="2889870"/>
            <a:ext cx="237012" cy="2370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325880" y="262432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Фалшиви „таблетки“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1325880" y="291693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Понякога изглеждат като познати лекарства или хапчета, но съдържат неизвестен и много по-силен химикал.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57200" y="361188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6" name="Shape 12"/>
          <p:cNvSpPr/>
          <p:nvPr/>
        </p:nvSpPr>
        <p:spPr>
          <a:xfrm>
            <a:off x="658368" y="385876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" y="3987150"/>
            <a:ext cx="237012" cy="2370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325880" y="372160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Никаква гаранция за състав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1325880" y="401421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„Взех същото като миналия път“ не значи нищо — съставът и силата се менят без предупреждение.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457200" y="473659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Извод: рискът не е само в „решението да пробваш“ — той може да е скрит там, където най-малко го очакваш.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1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„Ако взема съвсем малко, ще съм ОК.“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тези вещества „малко“ не е измеримо. Няколко зрънца разлика могат да са фатални — няма безопасна доза.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„Аптечно/на хапче изглежда, значи е чисто.“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Външният вид на таблетка не гарантира нищо. Фалшиви хапчета може да съдържат смъртоносен синтетичен опиоид.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„Ще позная, ако нещо не е наред.“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Не. Предозирането може да настъпи бързо и без ясно предупреждение — затова е толкова опасно.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2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„Само наркоманите умират от това.“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Не. Загиват и хора, приели вещество, без да знаят, че съдържа опиоид. Рискът не подбира по „опит“.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„Приятелите ще ме спасят, ако стане нещо.“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спряло дишане е нужна спешна помощ и понякога специален антидот. Секундите решават — трябва 112.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„Един път няма да ме убие.“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88900" dist="25400" dir="270000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тези вещества и първият път може да е последен. „Един път“ е точно ситуацията с най-много непознати.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Дизайнерски наркотици и синтетични опиоиди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A2A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 МОЖЕ ДА СПАСИ ЖИВОТ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Разпознай предозиране и реагирай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4A3532"/>
          </a:solidFill>
          <a:ln/>
        </p:spPr>
      </p:sp>
      <p:sp>
        <p:nvSpPr>
          <p:cNvPr id="5" name="Text 3"/>
          <p:cNvSpPr/>
          <p:nvPr/>
        </p:nvSpPr>
        <p:spPr>
          <a:xfrm>
            <a:off x="685800" y="11887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Признаци на предозиране с опиоид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85800" y="1691640"/>
            <a:ext cx="36576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Бавно, повърхностно или спряло дишане.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реагира — не се събужда при говорене или разтърсване.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Посиняване на устните или върховете на пръстите.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Отпуснато тяло, хъркащ или клокочещ звук.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свити зеници.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800600" y="1005840"/>
            <a:ext cx="3886200" cy="1115568"/>
          </a:xfrm>
          <a:prstGeom prst="roundRect">
            <a:avLst>
              <a:gd name="adj" fmla="val 6557"/>
            </a:avLst>
          </a:prstGeom>
          <a:solidFill>
            <a:srgbClr val="4A3532"/>
          </a:solidFill>
          <a:ln/>
        </p:spPr>
      </p:sp>
      <p:sp>
        <p:nvSpPr>
          <p:cNvPr id="8" name="Shape 6"/>
          <p:cNvSpPr/>
          <p:nvPr/>
        </p:nvSpPr>
        <p:spPr>
          <a:xfrm>
            <a:off x="4983480" y="1316736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862" y="1445118"/>
            <a:ext cx="237012" cy="2370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623560" y="115214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Обади се на 112 веднага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5623560" y="1481328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Кажи ясно: „Човек не диша / не реагира.“ Следвай инструкциите на диспечера.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800600" y="2231136"/>
            <a:ext cx="3886200" cy="1115568"/>
          </a:xfrm>
          <a:prstGeom prst="roundRect">
            <a:avLst>
              <a:gd name="adj" fmla="val 6557"/>
            </a:avLst>
          </a:prstGeom>
          <a:solidFill>
            <a:srgbClr val="4A3532"/>
          </a:solidFill>
          <a:ln/>
        </p:spPr>
      </p:sp>
      <p:sp>
        <p:nvSpPr>
          <p:cNvPr id="13" name="Shape 10"/>
          <p:cNvSpPr/>
          <p:nvPr/>
        </p:nvSpPr>
        <p:spPr>
          <a:xfrm>
            <a:off x="4983480" y="2542032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62" y="2670414"/>
            <a:ext cx="237012" cy="2370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623560" y="237744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оставяй човека сам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623560" y="27066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Опитай да го събудиш, обърни го настрани, за да не се задави. Стой до идването на помощ.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4800600" y="3456432"/>
            <a:ext cx="3886200" cy="1115568"/>
          </a:xfrm>
          <a:prstGeom prst="roundRect">
            <a:avLst>
              <a:gd name="adj" fmla="val 6557"/>
            </a:avLst>
          </a:prstGeom>
          <a:solidFill>
            <a:srgbClr val="4A3532"/>
          </a:solidFill>
          <a:ln/>
        </p:spPr>
      </p:sp>
      <p:sp>
        <p:nvSpPr>
          <p:cNvPr id="18" name="Shape 14"/>
          <p:cNvSpPr/>
          <p:nvPr/>
        </p:nvSpPr>
        <p:spPr>
          <a:xfrm>
            <a:off x="4983480" y="376732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862" y="3895710"/>
            <a:ext cx="237012" cy="2370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623560" y="3602736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Кажи истината на медиците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5623560" y="3931920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Каквото знаеш за приетото. Целта е да спасят живот, не да наказват.</a:t>
            </a:r>
            <a:endParaRPr lang="en-US" sz="1000" dirty="0"/>
          </a:p>
        </p:txBody>
      </p:sp>
      <p:sp>
        <p:nvSpPr>
          <p:cNvPr id="22" name="Text 17"/>
          <p:cNvSpPr/>
          <p:nvPr/>
        </p:nvSpPr>
        <p:spPr>
          <a:xfrm>
            <a:off x="457200" y="473659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Обаждането на 112 при спряло дишане е винаги правилно. Ти не носиш вина за това, че си потърсил помощ.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 грам грешка — Дизайнерски наркотици и синтетични опиоиди</dc:title>
  <dc:subject>PptxGenJS Presentation</dc:subject>
  <dc:creator>Сдружение „Обществен КОМПАС“</dc:creator>
  <cp:lastModifiedBy>Сдружение „Обществен КОМПАС“</cp:lastModifiedBy>
  <cp:revision>1</cp:revision>
  <dcterms:created xsi:type="dcterms:W3CDTF">2026-07-04T10:37:07Z</dcterms:created>
  <dcterms:modified xsi:type="dcterms:W3CDTF">2026-07-04T10:37:07Z</dcterms:modified>
</cp:coreProperties>
</file>