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 ВОДЕЩИЯ — ПРЕДИ ДА ЗАПОЧНЕТЕ:
Това е последната тема от серията и служи и като обобщение. „Синтетични билкови смеси“ и NPS (нови психоактивни субстанции) е събирателно понятие за постоянно менящ се поток от нови химикали, продавани под „безобидни“ имена и маскирани като билки, соли, ароматизатори или „колекционерски“ продукти с надпис „не е за консумация“.
План (45 мин): въведение и правила (5) → загряващ въпрос (5) → какво са NPS (7) → защо винаги изпреварват закона (7) → рискове и непредвидимост (8) → митове и факти (6) → критично мислене — универсалното умение (5) → помощ и финал на серията (2).
ВАЖЕН ПРИНЦИП: Не описвайте вещества, източници или начини на употреба. Фокусът е върху разпознаване на маркетинговите трикове, критичното мислене и уменията за отказ.
Ако сте водили целия пакет, това е моментът да свържете всичко: „Минахме през вейпове, райски газ, спайс и силните вещества. Днес ще видим общото между тях — и едно умение, което важи за всяко ново вещество.“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Това е кулминацията на целия пакет: не заучаване на вещества, а трансферируем филтър за критично мислене. Работи за всяко бъдещо ново вещество, дори такова, което още не съществува. Помолете класа да приложи четирите въпроса към хипотетичен пример на глас.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112 при спешност, 116 111 за разговор и подкрепа. Проверете локалните ресурси предварително. Телефоните подлежат на верификация от експерта.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Ако това е финалната тема от пакета, слайдът обединява всичко в едно послание. Преминете бързо през петте теми, после оставете общата истина да резонира. Ако сте водили само тази тема самостоятелно, представете петте като „семейство“ от рискове с общ знаменател.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Финалният въпрос кара учениците да преработят наученото със свои думи и да го предадат нататък — най-силната форма на усвояване. Помолете 3–4 да отговорят. Ако сте водили целия пакет, това е добър завършек на цялата поредица.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~2 мин.
Завършващото послание на целия пакет. Прочетете го бавно. Ако това е последният час от серията, благодарете на класа за участието и подчертайте: най-силната защита не е списък със забрани, а собственото им критично мислене.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Финален слайд на цялата серия — оставете го на екрана, докато учениците излизат. Насочете ги към онлайн теста „Колко знаеш?“, който покрива всички пет теми. Ако сте провели целия пакет, това е моментът да поканите въпроси насаме и да напомните за секция „Потърси помощ“ на платформата.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Ако сте водили предишните теми със същия клас, кажете само: „Знаете правилата.“ Четвъртото правило е особено уместно днес — темата е точно за това как да не вярваме сляпо на етикети и опаковки.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Гласуване с ръка, без веднага да казвате отговора. Попитайте 2–3 защо са избрали своя.
Верен отговор: В. Надписите „натурално“, „ароматизатор“, „колекционерски продукт“, „не е за консумация“ са умишлени трикове — те позволяват продажба и същевременно се използват като извинение („не сме казвали, че се приема“).
Целта е да въведете идеята, че самият етикет е част от заблудата — червена нишка за целия час.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Ключово: NPS не е конкретен наркотик, а цяла категория — непрекъснато обновяващ се поток от химикали. Обяснете: „Докато науката изучи един, вече са се появили пет нови.“
Разбийте маскировката „билка“: растението е само носител, точно както при спайса (Презентация 3). НЕ описвайте източници или начини на употреба.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Обяснете динамиката: производителите променят молекулата с дребен детайл, за да създадат вещество, което формално още не е в списъка на забранените. Законът реагира, те пак се променят — безкраен цикъл.
Ключов извод: „законно“ тук значи само „още не е забранено“, а НЕ „проверено и безопасно“. Това е и връзката с гласуването от слайд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Трите слоя на риска: непредвидим състав, непредвидима реакция и — критично — липса на медицински опит с новите вещества.
Силна формулировка: „Когато лекар лекува познато отравяне, знае какво да прави. При съвсем ново вещество дори той е в непозната територия.“
Това е и обединяващата нишка на цялата серия — непредвидимостта. Медицинската фактология подлежи на научна рецензия.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 (слайд 7 + 8 = ~10 мин).
Прочетете само мита, попитайте „Вярно или не?“, оставете спор, после факта.
Трите мита обобщават трите основни заблуди на цялата серия: ,натурално', ,законно' и ,ново'. Ако сте водили другите теми, свържете ги изрично.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Митът „ще проверя в интернет“ е добър повод за разговор за качество на информацията: разликата между научен източник и коментар под видео. Свържете със слайд 10 за критичното мислене.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Специфичното тук: липсата на информация е достатъчният аргумент. Аналогия: „Не би ял гъба от гората, за която никой не знае дали е отровна. Същият принцип.“ За отделен час използвайте дискусионния сценарий от Ролевата лаборатория (Сценарий 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4C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237744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/>
        </p:spPr>
      </p:sp>
      <p:pic>
        <p:nvPicPr>
          <p:cNvPr id="3" name="Image 0" descr="assets/mms_logo_tri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457200"/>
            <a:ext cx="1528374" cy="5029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20840" y="320040"/>
            <a:ext cx="1965960" cy="196596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</p:spPr>
      </p:sp>
      <p:pic>
        <p:nvPicPr>
          <p:cNvPr id="5" name="Image 1" descr="assets/project_logo_tr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32" y="502920"/>
            <a:ext cx="1560195" cy="16002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148132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 •  ПАКЕТ „ОТВОРИ ОЧИТЕ“  •  ПРЕЗЕНТАЦИЯ 5 ОТ 5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457200" y="187452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Билка на витрината, химия в пакета</a:t>
            </a:r>
            <a:endParaRPr lang="en-US" sz="4000" dirty="0"/>
          </a:p>
        </p:txBody>
      </p:sp>
      <p:sp>
        <p:nvSpPr>
          <p:cNvPr id="8" name="Text 4"/>
          <p:cNvSpPr/>
          <p:nvPr/>
        </p:nvSpPr>
        <p:spPr>
          <a:xfrm>
            <a:off x="457200" y="288036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Синтетични билкови смеси и нови психоактивни субстанции (NPS)</a:t>
            </a:r>
            <a:endParaRPr lang="en-US" sz="1700" dirty="0"/>
          </a:p>
        </p:txBody>
      </p:sp>
      <p:sp>
        <p:nvSpPr>
          <p:cNvPr id="9" name="Shape 5"/>
          <p:cNvSpPr/>
          <p:nvPr/>
        </p:nvSpPr>
        <p:spPr>
          <a:xfrm>
            <a:off x="457200" y="3520440"/>
            <a:ext cx="192024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0" name="Text 6"/>
          <p:cNvSpPr/>
          <p:nvPr/>
        </p:nvSpPr>
        <p:spPr>
          <a:xfrm>
            <a:off x="457200" y="3520440"/>
            <a:ext cx="19202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Възраст: 15–19 г.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2514600" y="3520440"/>
            <a:ext cx="201168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2" name="Text 8"/>
          <p:cNvSpPr/>
          <p:nvPr/>
        </p:nvSpPr>
        <p:spPr>
          <a:xfrm>
            <a:off x="2514600" y="3520440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Времетраене: 45 мин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4663440" y="3520440"/>
            <a:ext cx="310896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4" name="Text 10"/>
          <p:cNvSpPr/>
          <p:nvPr/>
        </p:nvSpPr>
        <p:spPr>
          <a:xfrm>
            <a:off x="4663440" y="3520440"/>
            <a:ext cx="31089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Формат: час на класа / превантивна сесия</a:t>
            </a:r>
            <a:endParaRPr lang="en-US" sz="1150" dirty="0"/>
          </a:p>
        </p:txBody>
      </p:sp>
      <p:sp>
        <p:nvSpPr>
          <p:cNvPr id="15" name="Text 11"/>
          <p:cNvSpPr/>
          <p:nvPr/>
        </p:nvSpPr>
        <p:spPr>
          <a:xfrm>
            <a:off x="457200" y="420624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УНИВЕРСАЛНОТО УМЕНИЕ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Твоят филтър за всяко ново вещество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е нужно да помниш всяко вещество. Достатъчно е да си зададеш четири въпроса.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57200" y="1234440"/>
            <a:ext cx="40233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58368" y="14356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127" y="1566367"/>
            <a:ext cx="241402" cy="24140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25880" y="14356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 ли какво точно е това?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58368" y="198424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отговорът е „не“ — вече имаш причина да спреш.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663440" y="1234440"/>
            <a:ext cx="40233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64608" y="14356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67" y="1566367"/>
            <a:ext cx="241402" cy="24140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532120" y="14356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 го твърди и защо?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4864608" y="198424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Продавач, реклама или клип не са надежден източник.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457200" y="3017520"/>
            <a:ext cx="40233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658368" y="321868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7" y="3349447"/>
            <a:ext cx="241402" cy="24140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325880" y="321868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може да се обърка?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658368" y="376732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„какъв е ефектът“, а „какво рискувам и колко трайно“.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4663440" y="3017520"/>
            <a:ext cx="40233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864608" y="321868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7" y="3349447"/>
            <a:ext cx="241402" cy="24140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532120" y="321868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кого мога да проверя?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4864608" y="376732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Лекар, психолог, доверен възрастен — не форум или коментари.</a:t>
            </a:r>
            <a:endParaRPr lang="en-US" sz="1050" dirty="0"/>
          </a:p>
        </p:txBody>
      </p:sp>
      <p:sp>
        <p:nvSpPr>
          <p:cNvPr id="25" name="Text 19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НИКОЙ НЕ СЕ СПРАВЯ САМ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Къде има помощ — за теб и за приятел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4114800" cy="3566160"/>
          </a:xfrm>
          <a:prstGeom prst="roundRect">
            <a:avLst>
              <a:gd name="adj" fmla="val 2051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85800" y="11887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се тревожиш за някого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365760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 насаме, спокойно, без обвинения и без публика.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Кажи какво забелязваш и че се тревожиш — не какво „трябва“ да прави.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тежка реакция (припадък, гърч, затруднено дишане) — 112, веднага.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потърсиш възрастен не е предателство — това е помощ. Остани приятел и след това.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800600" y="1005840"/>
            <a:ext cx="3886200" cy="3566160"/>
          </a:xfrm>
          <a:prstGeom prst="roundRect">
            <a:avLst>
              <a:gd name="adj" fmla="val 2051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029200" y="11887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Контакти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029200" y="1664208"/>
            <a:ext cx="457200" cy="45720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72" y="1783080"/>
            <a:ext cx="219456" cy="21945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669280" y="1627632"/>
            <a:ext cx="2926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</a:t>
            </a:r>
            <a:endParaRPr lang="en-US" sz="2000" dirty="0"/>
          </a:p>
          <a:p>
            <a:pPr indent="0" marL="0">
              <a:buNone/>
            </a:pPr>
            <a:r>
              <a:rPr lang="en-US" sz="10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Спешен телефон — при тежка реакция или опасност за живота</a:t>
            </a:r>
            <a:endParaRPr lang="en-US" sz="2000" dirty="0"/>
          </a:p>
        </p:txBody>
      </p:sp>
      <p:sp>
        <p:nvSpPr>
          <p:cNvPr id="12" name="Shape 9"/>
          <p:cNvSpPr/>
          <p:nvPr/>
        </p:nvSpPr>
        <p:spPr>
          <a:xfrm>
            <a:off x="5029200" y="2542032"/>
            <a:ext cx="457200" cy="45720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2" y="2660904"/>
            <a:ext cx="219456" cy="21945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669280" y="251460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116 111</a:t>
            </a:r>
            <a:endParaRPr lang="en-US" sz="2000" dirty="0"/>
          </a:p>
          <a:p>
            <a:pPr indent="0" marL="0">
              <a:buNone/>
            </a:pPr>
            <a:r>
              <a:rPr lang="en-US" sz="10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Национална линия за деца — безплатно, денонощно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5029200" y="3456432"/>
            <a:ext cx="3429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Училищен психолог / педагогически съветник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— секция „Потърси помощ“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 ЦЕЛИЯ ПАКЕТ „ОТВОРИ ОЧИТЕ“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 теми, една обща истина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1558138" cy="1783080"/>
          </a:xfrm>
          <a:prstGeom prst="roundRect">
            <a:avLst>
              <a:gd name="adj" fmla="val 469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7669" y="1234440"/>
            <a:ext cx="457200" cy="45720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541" y="1353312"/>
            <a:ext cx="219456" cy="21945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178308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Вейпове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02920" y="228600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„Пара“, която е химия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2125066" y="1051560"/>
            <a:ext cx="1558138" cy="1783080"/>
          </a:xfrm>
          <a:prstGeom prst="roundRect">
            <a:avLst>
              <a:gd name="adj" fmla="val 469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2675534" y="1234440"/>
            <a:ext cx="457200" cy="45720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406" y="1353312"/>
            <a:ext cx="219456" cy="21945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170786" y="178308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Райски газ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2170786" y="228600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„Безобидно“ име, реален риск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3792931" y="1051560"/>
            <a:ext cx="1558138" cy="1783080"/>
          </a:xfrm>
          <a:prstGeom prst="roundRect">
            <a:avLst>
              <a:gd name="adj" fmla="val 469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343400" y="1234440"/>
            <a:ext cx="457200" cy="45720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353312"/>
            <a:ext cx="219456" cy="21945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838651" y="178308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Синтетични канабиноиди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3838651" y="228600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„Трева“, която е химикал</a:t>
            </a:r>
            <a:endParaRPr lang="en-US" sz="900" dirty="0"/>
          </a:p>
        </p:txBody>
      </p:sp>
      <p:sp>
        <p:nvSpPr>
          <p:cNvPr id="19" name="Shape 14"/>
          <p:cNvSpPr/>
          <p:nvPr/>
        </p:nvSpPr>
        <p:spPr>
          <a:xfrm>
            <a:off x="5460797" y="1051560"/>
            <a:ext cx="1558138" cy="1783080"/>
          </a:xfrm>
          <a:prstGeom prst="roundRect">
            <a:avLst>
              <a:gd name="adj" fmla="val 469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011266" y="1234440"/>
            <a:ext cx="457200" cy="45720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138" y="1353312"/>
            <a:ext cx="219456" cy="21945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06517" y="178308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 / опиоиди</a:t>
            </a:r>
            <a:endParaRPr lang="en-US" sz="1050" dirty="0"/>
          </a:p>
        </p:txBody>
      </p:sp>
      <p:sp>
        <p:nvSpPr>
          <p:cNvPr id="23" name="Text 17"/>
          <p:cNvSpPr/>
          <p:nvPr/>
        </p:nvSpPr>
        <p:spPr>
          <a:xfrm>
            <a:off x="5506517" y="228600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Микроскопична фатална доза</a:t>
            </a:r>
            <a:endParaRPr lang="en-US" sz="900" dirty="0"/>
          </a:p>
        </p:txBody>
      </p:sp>
      <p:sp>
        <p:nvSpPr>
          <p:cNvPr id="24" name="Shape 18"/>
          <p:cNvSpPr/>
          <p:nvPr/>
        </p:nvSpPr>
        <p:spPr>
          <a:xfrm>
            <a:off x="7128662" y="1051560"/>
            <a:ext cx="1558138" cy="1783080"/>
          </a:xfrm>
          <a:prstGeom prst="roundRect">
            <a:avLst>
              <a:gd name="adj" fmla="val 469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7679131" y="1234440"/>
            <a:ext cx="457200" cy="45720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003" y="1353312"/>
            <a:ext cx="219456" cy="219456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174382" y="178308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Синтетични смеси / NPS</a:t>
            </a:r>
            <a:endParaRPr lang="en-US" sz="1050" dirty="0"/>
          </a:p>
        </p:txBody>
      </p:sp>
      <p:sp>
        <p:nvSpPr>
          <p:cNvPr id="28" name="Text 21"/>
          <p:cNvSpPr/>
          <p:nvPr/>
        </p:nvSpPr>
        <p:spPr>
          <a:xfrm>
            <a:off x="7174382" y="2286000"/>
            <a:ext cx="14666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„Ново“ значи непроучено</a:t>
            </a:r>
            <a:endParaRPr lang="en-US" sz="900" dirty="0"/>
          </a:p>
        </p:txBody>
      </p:sp>
      <p:sp>
        <p:nvSpPr>
          <p:cNvPr id="29" name="Shape 22"/>
          <p:cNvSpPr/>
          <p:nvPr/>
        </p:nvSpPr>
        <p:spPr>
          <a:xfrm>
            <a:off x="457200" y="3063240"/>
            <a:ext cx="8229600" cy="1600200"/>
          </a:xfrm>
          <a:prstGeom prst="roundRect">
            <a:avLst>
              <a:gd name="adj" fmla="val 4571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30" name="Text 23"/>
          <p:cNvSpPr/>
          <p:nvPr/>
        </p:nvSpPr>
        <p:spPr>
          <a:xfrm>
            <a:off x="685800" y="3200400"/>
            <a:ext cx="7772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Общата истина</a:t>
            </a:r>
            <a:endParaRPr lang="en-US" sz="1100" dirty="0"/>
          </a:p>
        </p:txBody>
      </p:sp>
      <p:sp>
        <p:nvSpPr>
          <p:cNvPr id="31" name="Text 24"/>
          <p:cNvSpPr/>
          <p:nvPr/>
        </p:nvSpPr>
        <p:spPr>
          <a:xfrm>
            <a:off x="685800" y="3493008"/>
            <a:ext cx="77724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Каквото и да е името, опаковката или обещанието — ако не знаеш точно какво е, кой го е направил и какво може да причини, вече имаш всичко необходимо, за да кажеш „не“.</a:t>
            </a:r>
            <a:endParaRPr lang="en-US" sz="1500" dirty="0"/>
          </a:p>
        </p:txBody>
      </p:sp>
      <p:sp>
        <p:nvSpPr>
          <p:cNvPr id="32" name="Text 25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33" name="Text 26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ПРИКЛЮЧИМ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неща, които да вземеш от този час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17904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305" y="1473281"/>
            <a:ext cx="272125" cy="272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1792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Етикетът лъже нарочно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21792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„Натурално“, „не е за консумация“ — това са трикове, не гаранции.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236976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297680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81" y="1473281"/>
            <a:ext cx="272125" cy="27212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01568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„Ново“ = непроучено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3401568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Колкото по-ново е нещо, толкова по-малко се знае как ще навреди.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6016752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077456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57" y="1473281"/>
            <a:ext cx="272125" cy="27212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181344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Имаш филтър за цял живот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181344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Четири въпроса ти стигат за всяко вещество — дори още неизмислено.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57200" y="3703320"/>
            <a:ext cx="822960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Text 15"/>
          <p:cNvSpPr/>
          <p:nvPr/>
        </p:nvSpPr>
        <p:spPr>
          <a:xfrm>
            <a:off x="685800" y="3822192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 за финална дискусия</a:t>
            </a:r>
            <a:endParaRPr lang="en-US" sz="1050" dirty="0"/>
          </a:p>
        </p:txBody>
      </p:sp>
      <p:sp>
        <p:nvSpPr>
          <p:cNvPr id="21" name="Text 16"/>
          <p:cNvSpPr/>
          <p:nvPr/>
        </p:nvSpPr>
        <p:spPr>
          <a:xfrm>
            <a:off x="685800" y="4096512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„Кое от целия пакет ще запомниш най-дълго — и как би го обяснил на по-малкия си брат или сестра?“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ЕДНО ИЗРЕЧЕНИЕ ДА ЗАПОМНИШ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Най-важното от целия пакет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914400" y="1417320"/>
            <a:ext cx="7315200" cy="2468880"/>
          </a:xfrm>
          <a:prstGeom prst="roundRect">
            <a:avLst>
              <a:gd name="adj" fmla="val 2963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160520" y="1645920"/>
            <a:ext cx="822960" cy="82296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4490" y="185989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88720" y="2651760"/>
            <a:ext cx="6766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поемай на сляпо.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280160" y="3200400"/>
            <a:ext cx="6583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Имената се менят, опаковките заблуждават, „новото“ никога не спира. Но едно умение важи винаги: спри и провери, преди да решиш.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57200" y="41148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опасност за живота: 112. За разговор и подкрепа: 116 111.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4C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724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поемай на сляпо.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57200" y="16916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Отвори очите — за етикетите, за обещанията и за това, което не се вижда.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2761488" y="2331720"/>
            <a:ext cx="146304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5" name="Image 0" descr="assets/project_logo_tri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648" y="2468880"/>
            <a:ext cx="1159002" cy="11887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407408" y="2331720"/>
            <a:ext cx="1975104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7" name="Image 1" descr="assets/mms_logo_tr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12" y="2798064"/>
            <a:ext cx="1695106" cy="5577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40233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 •  тествай знанията си с онлайн теста „Колко знаеш?“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731520" y="44348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ЗАПОЧНЕМ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нашия разговор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25296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995" y="1348923"/>
            <a:ext cx="228234" cy="22823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16128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открито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325880" y="1453896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Няма глупави въпроси. Всичко, което те интересува, може да бъде зададено.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57200" y="1984248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58368" y="2157984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95" y="2281611"/>
            <a:ext cx="228234" cy="22823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325880" y="2093976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имена и лични истории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1325880" y="2386584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за ситуации, не за конкретни хора. „Един познат“ е достатъчно.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457200" y="2916936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90672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5" y="3214299"/>
            <a:ext cx="228234" cy="22823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26664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Уважаваме различните мнения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1325880" y="3319272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 да не сме съгласни — изслушваме се, без да се присмиваме.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457200" y="3849624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58368" y="4023360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95" y="4146987"/>
            <a:ext cx="228234" cy="22823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325880" y="3959352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Проверяваме, не вярваме сляпо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1325880" y="4251960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Днес разделяме фактите от слуховете — включително тези от социалните мрежи.</a:t>
            </a:r>
            <a:endParaRPr lang="en-US" sz="11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БЪРЗА ПРОВЕРКА • ВДИГАНЕ НА РЪКА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на пакета пише „натурално“ и „не е за консумация“?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731520" y="1097280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1252728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1252728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72768" y="1097280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 е натурално и безопасно — просто трябва внимание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731520" y="1975104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932688" y="2130552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0" name="Text 8"/>
          <p:cNvSpPr/>
          <p:nvPr/>
        </p:nvSpPr>
        <p:spPr>
          <a:xfrm>
            <a:off x="932688" y="2130552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572768" y="1975104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Надписите са за формалност, реалният продукт е ОК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731520" y="2852928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932688" y="3008376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4" name="Text 12"/>
          <p:cNvSpPr/>
          <p:nvPr/>
        </p:nvSpPr>
        <p:spPr>
          <a:xfrm>
            <a:off x="932688" y="3008376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72768" y="2852928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 тези надписи са трик за заобикаляне на закона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31520" y="3730752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932688" y="3886200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8" name="Text 16"/>
          <p:cNvSpPr/>
          <p:nvPr/>
        </p:nvSpPr>
        <p:spPr>
          <a:xfrm>
            <a:off x="932688" y="3886200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72768" y="3730752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Щом се продава открито, някой го е проверил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са новите психоактивни субстанции (NPS)?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4937760" cy="3474720"/>
          </a:xfrm>
          <a:prstGeom prst="roundRect">
            <a:avLst>
              <a:gd name="adj" fmla="val 210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31520" y="1298448"/>
            <a:ext cx="43891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менящ се поток от нови химикали, създадени да имитират ефекта на познати наркотици и да заобикалят закона.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31520" y="2514600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са едно вещество, а стотици — нови се появяват по-бързо, отколкото могат да бъдат забранени.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731520" y="3200400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Маскирани са като билки, соли за вана, ароматизатори или „колекционерски“ продукти.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731520" y="3886200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„Растителната“ част е само носител — активното е синтетичен химикал, напръскан отгоре.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669280" y="1097280"/>
            <a:ext cx="3017520" cy="1645920"/>
          </a:xfrm>
          <a:prstGeom prst="roundRect">
            <a:avLst>
              <a:gd name="adj" fmla="val 4444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897880" y="128016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лица, едно нещо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897880" y="1572768"/>
            <a:ext cx="2651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Различни имена, цветове и опаковки крият едно общо: непроверен химикал, за който почти нищо не се знае.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669280" y="2926080"/>
            <a:ext cx="3017520" cy="1645920"/>
          </a:xfrm>
          <a:prstGeom prst="roundRect">
            <a:avLst>
              <a:gd name="adj" fmla="val 4444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897880" y="310896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Ключова идея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897880" y="3410712"/>
            <a:ext cx="26517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Опаковката е дизайнирана да успокоява. Съдържанието е дизайнирано да заобикаля закона. Нито едно от двете не мисли за теб.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ИГРАТА НА КОТКА И МИШКА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винаги са „една крачка пред закона“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5272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127" y="1383487"/>
            <a:ext cx="241402" cy="2414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25272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Малка промяна, ново вещество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58368" y="180136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Достатъчна е дребна промяна във формулата, за да се появи „нов“ химикал, който още не е забранен.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66344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864608" y="125272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67" y="1383487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32120" y="125272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Етикети-извинения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4864608" y="180136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 е за консумация“, „ароматизатор“, „колекционерско“ — надписи, които създават правна вратичка.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5720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3580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7" y="3166567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358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и трансгранично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658368" y="358444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Продават се през интернет и се менят по-бързо, отколкото който и да е закон може да ги догони.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66344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86460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7" y="3166567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32120" y="30358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Непроучени по дефиниция</a:t>
            </a:r>
            <a:endParaRPr lang="en-US" sz="1350" dirty="0"/>
          </a:p>
        </p:txBody>
      </p:sp>
      <p:sp>
        <p:nvSpPr>
          <p:cNvPr id="23" name="Text 17"/>
          <p:cNvSpPr/>
          <p:nvPr/>
        </p:nvSpPr>
        <p:spPr>
          <a:xfrm>
            <a:off x="4864608" y="358444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Понеже са нови, никой — нито учени, нито лекари — още не знае как точно действат и вредят.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СА ТОЛКОВА ОПАСНИ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Рискът: не знаеш какво, колко и как ще подейства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3017520" cy="3520440"/>
          </a:xfrm>
          <a:prstGeom prst="roundRect">
            <a:avLst>
              <a:gd name="adj" fmla="val 2424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371600" y="1417320"/>
            <a:ext cx="1188720" cy="11887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0667" y="1726387"/>
            <a:ext cx="570586" cy="57058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2788920"/>
            <a:ext cx="2651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Кутия с изненади —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най-лошия вид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40080" y="3611880"/>
            <a:ext cx="2651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Всяко ново вещество е неизвестно уравнение за тялото ти.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3703320" y="1051560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3886200" y="1335024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59" y="1465783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72000" y="117957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 състав всеки път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4572000" y="1472184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Едно и също име и опаковка може да съдържат съвсем различен химикал със съвсем различна сила.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3703320" y="2276856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3886200" y="2560320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59" y="2691079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572000" y="240487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Непредвидими реакции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4572000" y="2697480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силна тревожност и психоза до сърдечни и неврологични проблеми — реакцията варира драстично.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3703320" y="3502152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3886200" y="3785616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959" y="3916375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572000" y="3630168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Няма антидот и няма опит</a:t>
            </a:r>
            <a:endParaRPr lang="en-US" sz="1350" dirty="0"/>
          </a:p>
        </p:txBody>
      </p:sp>
      <p:sp>
        <p:nvSpPr>
          <p:cNvPr id="23" name="Text 17"/>
          <p:cNvSpPr/>
          <p:nvPr/>
        </p:nvSpPr>
        <p:spPr>
          <a:xfrm>
            <a:off x="4572000" y="3922776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Понеже са нови, дори лекарите нямат установен начин да лекуват отравяне — реагират „на сляпо“.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1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„Пише ,натурално', значи е безопасно.“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„Натурално“ е дума на опаковката, не гаранция. Активното вещество е синтетичен химикал.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„Законно е — иначе нямаше да се продава.“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„Законно“ тук значи само „още не е забранено“. Новото изпреварва закона, не безопасността.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„Ново значи по-модерно и по-чисто.“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 значи непроучено. Колкото по-ново е нещо, толкова по-малко се знае как ще ти навреди.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2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„Приятелите ми го ползват, нищо им няма.“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 състав всеки път. Че на един е минало добре, не казва нищо за следващото пакетче или за теб.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„Ще потърся в интернет дали е опасно.“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съвсем нови вещества често няма надеждна информация — а форумите не са наука.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„Ако беше толкова опасно, щях да съм чувал.“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 защото са нови и се менят бързо, вредите често стават известни късно — понякога след трагедия.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УМЕНИЕ, НЕ ГЕРОИЗЪМ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 откажеш нещо „ново и непознато“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307592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6" name="Text 4"/>
          <p:cNvSpPr/>
          <p:nvPr/>
        </p:nvSpPr>
        <p:spPr>
          <a:xfrm>
            <a:off x="658368" y="1307592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371600" y="1179576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Незнанието е твоят аргумент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371600" y="1481328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„Никой не знае какво е това — значи не.“ Не ти трябва друга причина освен липсата на информация.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7200" y="2203704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2459736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1" name="Text 9"/>
          <p:cNvSpPr/>
          <p:nvPr/>
        </p:nvSpPr>
        <p:spPr>
          <a:xfrm>
            <a:off x="658368" y="2459736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371600" y="2331720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спори за „законно“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371600" y="2633472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„Законно или не, аз не пробвам непроверени неща.“ Изместваш темата от закона към здравия разум.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355848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58368" y="3611880"/>
            <a:ext cx="512064" cy="512064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6" name="Text 14"/>
          <p:cNvSpPr/>
          <p:nvPr/>
        </p:nvSpPr>
        <p:spPr>
          <a:xfrm>
            <a:off x="658368" y="36118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371600" y="3483864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 се на инстинкта и на хората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371600" y="3785616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нещо те кара да се колебаеш — това е сигнал. Провери с доверен възрастен, не с продавача.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Тренираме това на живо в дискусионния формат за NPS от същия пакет.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Синтетични билкови смеси и NPS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Билка на витрината, химия в пакета — Синтетични билкови смеси и NPS</dc:title>
  <dc:subject>PptxGenJS Presentation</dc:subject>
  <dc:creator>Сдружение „Обществен КОМПАС“</dc:creator>
  <cp:lastModifiedBy>Сдружение „Обществен КОМПАС“</cp:lastModifiedBy>
  <cp:revision>1</cp:revision>
  <dcterms:created xsi:type="dcterms:W3CDTF">2026-07-04T10:45:15Z</dcterms:created>
  <dcterms:modified xsi:type="dcterms:W3CDTF">2026-07-04T10:45:15Z</dcterms:modified>
</cp:coreProperties>
</file>